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3" r:id="rId3"/>
    <p:sldId id="285" r:id="rId4"/>
    <p:sldId id="262" r:id="rId5"/>
    <p:sldId id="281" r:id="rId6"/>
    <p:sldId id="268" r:id="rId7"/>
    <p:sldId id="270" r:id="rId8"/>
    <p:sldId id="272" r:id="rId9"/>
    <p:sldId id="273" r:id="rId10"/>
    <p:sldId id="260" r:id="rId11"/>
    <p:sldId id="263" r:id="rId12"/>
    <p:sldId id="279" r:id="rId13"/>
    <p:sldId id="286" r:id="rId14"/>
    <p:sldId id="27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15B"/>
    <a:srgbClr val="162BF6"/>
    <a:srgbClr val="CC3399"/>
    <a:srgbClr val="CC0000"/>
    <a:srgbClr val="000000"/>
    <a:srgbClr val="DDDDDD"/>
    <a:srgbClr val="C0C0C0"/>
    <a:srgbClr val="EAEAEA"/>
    <a:srgbClr val="46ACAE"/>
    <a:srgbClr val="7E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8" autoAdjust="0"/>
    <p:restoredTop sz="94660" autoAdjust="0"/>
  </p:normalViewPr>
  <p:slideViewPr>
    <p:cSldViewPr>
      <p:cViewPr>
        <p:scale>
          <a:sx n="66" d="100"/>
          <a:sy n="66" d="100"/>
        </p:scale>
        <p:origin x="-1566"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2A488-88E7-4DA4-B8B0-A6906CFF210A}" type="datetimeFigureOut">
              <a:rPr lang="ru-RU" smtClean="0"/>
              <a:t>29.06.2017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230F4-6158-4C7D-B2F9-446C66E7746A}" type="slidenum">
              <a:rPr lang="ru-RU" smtClean="0"/>
              <a:t>‹#›</a:t>
            </a:fld>
            <a:endParaRPr lang="ru-RU"/>
          </a:p>
        </p:txBody>
      </p:sp>
    </p:spTree>
    <p:extLst>
      <p:ext uri="{BB962C8B-B14F-4D97-AF65-F5344CB8AC3E}">
        <p14:creationId xmlns:p14="http://schemas.microsoft.com/office/powerpoint/2010/main" val="88102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05230F4-6158-4C7D-B2F9-446C66E7746A}"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365500"/>
            <a:ext cx="6019800" cy="596900"/>
          </a:xfrm>
        </p:spPr>
        <p:txBody>
          <a:bodyPr/>
          <a:lstStyle>
            <a:lvl1pPr>
              <a:defRPr sz="36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2819400" y="2743200"/>
            <a:ext cx="5715000" cy="533400"/>
          </a:xfrm>
        </p:spPr>
        <p:txBody>
          <a:bodyPr/>
          <a:lstStyle>
            <a:lvl1pPr marL="0" indent="0">
              <a:buFont typeface="Wingdings" pitchFamily="2" charset="2"/>
              <a:buNone/>
              <a:defRPr sz="1800" b="0">
                <a:solidFill>
                  <a:schemeClr val="tx1"/>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477000"/>
            <a:ext cx="2133600" cy="244475"/>
          </a:xfrm>
        </p:spPr>
        <p:txBody>
          <a:bodyPr/>
          <a:lstStyle>
            <a:lvl1pPr>
              <a:defRPr sz="1200">
                <a:latin typeface="Arial" charset="0"/>
              </a:defRPr>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lgn="ctr">
              <a:defRPr sz="1200">
                <a:latin typeface="Arial" charset="0"/>
              </a:defRPr>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atin typeface="Arial" charset="0"/>
              </a:defRPr>
            </a:lvl1pPr>
          </a:lstStyle>
          <a:p>
            <a:fld id="{D09C0290-4002-42A8-9919-9FDB34BD5C8E}" type="slidenum">
              <a:rPr lang="en-US"/>
              <a:pPr/>
              <a:t>‹#›</a:t>
            </a:fld>
            <a:endParaRPr lang="en-US"/>
          </a:p>
        </p:txBody>
      </p:sp>
      <p:sp>
        <p:nvSpPr>
          <p:cNvPr id="3086" name="Text Box 14"/>
          <p:cNvSpPr txBox="1">
            <a:spLocks noChangeArrowheads="1"/>
          </p:cNvSpPr>
          <p:nvPr/>
        </p:nvSpPr>
        <p:spPr bwMode="gray">
          <a:xfrm>
            <a:off x="7239000" y="0"/>
            <a:ext cx="1536700" cy="457200"/>
          </a:xfrm>
          <a:prstGeom prst="rect">
            <a:avLst/>
          </a:prstGeom>
          <a:noFill/>
          <a:ln w="9525">
            <a:noFill/>
            <a:miter lim="800000"/>
            <a:headEnd/>
            <a:tailEnd/>
          </a:ln>
          <a:effectLst/>
        </p:spPr>
        <p:txBody>
          <a:bodyPr>
            <a:spAutoFit/>
          </a:bodyPr>
          <a:lstStyle/>
          <a:p>
            <a:pPr algn="ctr"/>
            <a:r>
              <a:rPr lang="en-US" sz="2400" b="1" i="1">
                <a:solidFill>
                  <a:srgbClr val="CC0000"/>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CC82BDE7-8721-47B8-88FF-0036A791F6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3D719EE7-0BA2-47B0-AA4F-C44A05713A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76962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447800"/>
            <a:ext cx="8229600" cy="48006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556375"/>
            <a:ext cx="2133600" cy="244475"/>
          </a:xfrm>
        </p:spPr>
        <p:txBody>
          <a:bodyPr/>
          <a:lstStyle>
            <a:lvl1pPr>
              <a:defRPr/>
            </a:lvl1pPr>
          </a:lstStyle>
          <a:p>
            <a:endParaRPr lang="ru-RU"/>
          </a:p>
        </p:txBody>
      </p:sp>
      <p:sp>
        <p:nvSpPr>
          <p:cNvPr id="5" name="Нижний колонтитул 4"/>
          <p:cNvSpPr>
            <a:spLocks noGrp="1"/>
          </p:cNvSpPr>
          <p:nvPr>
            <p:ph type="ftr" sz="quarter" idx="11"/>
          </p:nvPr>
        </p:nvSpPr>
        <p:spPr>
          <a:xfrm>
            <a:off x="7162800" y="152400"/>
            <a:ext cx="1752600" cy="228600"/>
          </a:xfrm>
        </p:spPr>
        <p:txBody>
          <a:bodyPr/>
          <a:lstStyle>
            <a:lvl1pPr>
              <a:defRPr/>
            </a:lvl1pPr>
          </a:lstStyle>
          <a:p>
            <a:r>
              <a:rPr lang="en-US"/>
              <a:t>Company Logo</a:t>
            </a:r>
          </a:p>
        </p:txBody>
      </p:sp>
      <p:sp>
        <p:nvSpPr>
          <p:cNvPr id="6" name="Номер слайда 5"/>
          <p:cNvSpPr>
            <a:spLocks noGrp="1"/>
          </p:cNvSpPr>
          <p:nvPr>
            <p:ph type="sldNum" sz="quarter" idx="12"/>
          </p:nvPr>
        </p:nvSpPr>
        <p:spPr>
          <a:xfrm>
            <a:off x="3429000" y="6556375"/>
            <a:ext cx="2133600" cy="244475"/>
          </a:xfrm>
        </p:spPr>
        <p:txBody>
          <a:bodyPr/>
          <a:lstStyle>
            <a:lvl1pPr>
              <a:defRPr/>
            </a:lvl1pPr>
          </a:lstStyle>
          <a:p>
            <a:fld id="{E1EB9163-74FC-4401-A488-BC3904D373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E7A4CA16-750C-4E68-B30B-12DC6757B98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en-US"/>
              <a:t>Company Logo</a:t>
            </a:r>
          </a:p>
        </p:txBody>
      </p:sp>
      <p:sp>
        <p:nvSpPr>
          <p:cNvPr id="6" name="Номер слайда 5"/>
          <p:cNvSpPr>
            <a:spLocks noGrp="1"/>
          </p:cNvSpPr>
          <p:nvPr>
            <p:ph type="sldNum" sz="quarter" idx="12"/>
          </p:nvPr>
        </p:nvSpPr>
        <p:spPr/>
        <p:txBody>
          <a:bodyPr/>
          <a:lstStyle>
            <a:lvl1pPr>
              <a:defRPr/>
            </a:lvl1pPr>
          </a:lstStyle>
          <a:p>
            <a:fld id="{22FF975E-B66C-4059-AD89-377F07070C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447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4478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BDDE613E-A4C4-48E6-A113-17B78CCE06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r>
              <a:rPr lang="en-US"/>
              <a:t>Company Logo</a:t>
            </a:r>
          </a:p>
        </p:txBody>
      </p:sp>
      <p:sp>
        <p:nvSpPr>
          <p:cNvPr id="9" name="Номер слайда 8"/>
          <p:cNvSpPr>
            <a:spLocks noGrp="1"/>
          </p:cNvSpPr>
          <p:nvPr>
            <p:ph type="sldNum" sz="quarter" idx="12"/>
          </p:nvPr>
        </p:nvSpPr>
        <p:spPr/>
        <p:txBody>
          <a:bodyPr/>
          <a:lstStyle>
            <a:lvl1pPr>
              <a:defRPr/>
            </a:lvl1pPr>
          </a:lstStyle>
          <a:p>
            <a:fld id="{88CF66BF-63F1-4807-BF4C-E8468D8B75B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r>
              <a:rPr lang="en-US"/>
              <a:t>Company Logo</a:t>
            </a:r>
          </a:p>
        </p:txBody>
      </p:sp>
      <p:sp>
        <p:nvSpPr>
          <p:cNvPr id="5" name="Номер слайда 4"/>
          <p:cNvSpPr>
            <a:spLocks noGrp="1"/>
          </p:cNvSpPr>
          <p:nvPr>
            <p:ph type="sldNum" sz="quarter" idx="12"/>
          </p:nvPr>
        </p:nvSpPr>
        <p:spPr/>
        <p:txBody>
          <a:bodyPr/>
          <a:lstStyle>
            <a:lvl1pPr>
              <a:defRPr/>
            </a:lvl1pPr>
          </a:lstStyle>
          <a:p>
            <a:fld id="{160A972B-4C7D-4D47-9030-63F74BF9750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r>
              <a:rPr lang="en-US"/>
              <a:t>Company Logo</a:t>
            </a:r>
          </a:p>
        </p:txBody>
      </p:sp>
      <p:sp>
        <p:nvSpPr>
          <p:cNvPr id="4" name="Номер слайда 3"/>
          <p:cNvSpPr>
            <a:spLocks noGrp="1"/>
          </p:cNvSpPr>
          <p:nvPr>
            <p:ph type="sldNum" sz="quarter" idx="12"/>
          </p:nvPr>
        </p:nvSpPr>
        <p:spPr/>
        <p:txBody>
          <a:bodyPr/>
          <a:lstStyle>
            <a:lvl1pPr>
              <a:defRPr/>
            </a:lvl1pPr>
          </a:lstStyle>
          <a:p>
            <a:fld id="{84DE1AEF-465D-4C15-BA4C-E952347723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F07F55D7-AA9A-4FF3-BF24-8EB79C21EC1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en-US"/>
              <a:t>Company Logo</a:t>
            </a:r>
          </a:p>
        </p:txBody>
      </p:sp>
      <p:sp>
        <p:nvSpPr>
          <p:cNvPr id="7" name="Номер слайда 6"/>
          <p:cNvSpPr>
            <a:spLocks noGrp="1"/>
          </p:cNvSpPr>
          <p:nvPr>
            <p:ph type="sldNum" sz="quarter" idx="12"/>
          </p:nvPr>
        </p:nvSpPr>
        <p:spPr/>
        <p:txBody>
          <a:bodyPr/>
          <a:lstStyle>
            <a:lvl1pPr>
              <a:defRPr/>
            </a:lvl1pPr>
          </a:lstStyle>
          <a:p>
            <a:fld id="{1C11BAFC-12D1-4413-9F46-4F954184D3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gray">
          <a:xfrm>
            <a:off x="457200" y="14478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5563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endParaRPr lang="ru-RU"/>
          </a:p>
        </p:txBody>
      </p:sp>
      <p:sp>
        <p:nvSpPr>
          <p:cNvPr id="1029" name="Rectangle 5"/>
          <p:cNvSpPr>
            <a:spLocks noGrp="1" noChangeArrowheads="1"/>
          </p:cNvSpPr>
          <p:nvPr>
            <p:ph type="ftr" sz="quarter" idx="3"/>
          </p:nvPr>
        </p:nvSpPr>
        <p:spPr bwMode="gray">
          <a:xfrm>
            <a:off x="7162800" y="152400"/>
            <a:ext cx="175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r>
              <a:rPr lang="en-US"/>
              <a:t>Company Logo</a:t>
            </a:r>
          </a:p>
        </p:txBody>
      </p:sp>
      <p:sp>
        <p:nvSpPr>
          <p:cNvPr id="1030" name="Rectangle 6"/>
          <p:cNvSpPr>
            <a:spLocks noGrp="1" noChangeArrowheads="1"/>
          </p:cNvSpPr>
          <p:nvPr>
            <p:ph type="sldNum" sz="quarter" idx="4"/>
          </p:nvPr>
        </p:nvSpPr>
        <p:spPr bwMode="gray">
          <a:xfrm>
            <a:off x="3429000" y="65563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mn-lt"/>
              </a:defRPr>
            </a:lvl1pPr>
          </a:lstStyle>
          <a:p>
            <a:fld id="{A2DFD9F6-1B47-41E3-8E19-FA544F3EA122}" type="slidenum">
              <a:rPr lang="en-US"/>
              <a:pPr/>
              <a:t>‹#›</a:t>
            </a:fld>
            <a:endParaRPr lang="en-US"/>
          </a:p>
        </p:txBody>
      </p:sp>
      <p:sp>
        <p:nvSpPr>
          <p:cNvPr id="1026" name="Rectangle 2"/>
          <p:cNvSpPr>
            <a:spLocks noGrp="1" noChangeArrowheads="1"/>
          </p:cNvSpPr>
          <p:nvPr>
            <p:ph type="title"/>
          </p:nvPr>
        </p:nvSpPr>
        <p:spPr bwMode="gray">
          <a:xfrm>
            <a:off x="457200" y="533400"/>
            <a:ext cx="76962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grpSp>
        <p:nvGrpSpPr>
          <p:cNvPr id="1059" name="Group 35"/>
          <p:cNvGrpSpPr>
            <a:grpSpLocks/>
          </p:cNvGrpSpPr>
          <p:nvPr/>
        </p:nvGrpSpPr>
        <p:grpSpPr bwMode="auto">
          <a:xfrm>
            <a:off x="0" y="1143000"/>
            <a:ext cx="7086600" cy="22225"/>
            <a:chOff x="0" y="720"/>
            <a:chExt cx="4464" cy="14"/>
          </a:xfrm>
        </p:grpSpPr>
        <p:sp>
          <p:nvSpPr>
            <p:cNvPr id="1055" name="Line 31"/>
            <p:cNvSpPr>
              <a:spLocks noChangeShapeType="1"/>
            </p:cNvSpPr>
            <p:nvPr userDrawn="1"/>
          </p:nvSpPr>
          <p:spPr bwMode="auto">
            <a:xfrm flipH="1">
              <a:off x="0" y="720"/>
              <a:ext cx="4464" cy="0"/>
            </a:xfrm>
            <a:prstGeom prst="line">
              <a:avLst/>
            </a:prstGeom>
            <a:noFill/>
            <a:ln w="19050">
              <a:solidFill>
                <a:schemeClr val="tx1"/>
              </a:solidFill>
              <a:round/>
              <a:headEnd/>
              <a:tailEnd/>
            </a:ln>
            <a:effectLst/>
          </p:spPr>
          <p:txBody>
            <a:bodyPr/>
            <a:lstStyle/>
            <a:p>
              <a:endParaRPr lang="ru-RU"/>
            </a:p>
          </p:txBody>
        </p:sp>
        <p:sp>
          <p:nvSpPr>
            <p:cNvPr id="1058" name="Line 34"/>
            <p:cNvSpPr>
              <a:spLocks noChangeShapeType="1"/>
            </p:cNvSpPr>
            <p:nvPr userDrawn="1"/>
          </p:nvSpPr>
          <p:spPr bwMode="auto">
            <a:xfrm>
              <a:off x="0" y="734"/>
              <a:ext cx="1968" cy="0"/>
            </a:xfrm>
            <a:prstGeom prst="line">
              <a:avLst/>
            </a:prstGeom>
            <a:noFill/>
            <a:ln w="76200">
              <a:solidFill>
                <a:schemeClr val="tx1"/>
              </a:solidFill>
              <a:round/>
              <a:headEnd/>
              <a:tailEnd/>
            </a:ln>
            <a:effec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kk-KZ" dirty="0" smtClean="0">
                <a:solidFill>
                  <a:schemeClr val="accent1"/>
                </a:solidFill>
              </a:rPr>
              <a:t>Жоспар </a:t>
            </a:r>
            <a:endParaRPr lang="en-US" dirty="0">
              <a:solidFill>
                <a:schemeClr val="accent1"/>
              </a:solidFill>
            </a:endParaRPr>
          </a:p>
        </p:txBody>
      </p:sp>
      <p:sp>
        <p:nvSpPr>
          <p:cNvPr id="87043"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ru-RU"/>
          </a:p>
        </p:txBody>
      </p:sp>
      <p:grpSp>
        <p:nvGrpSpPr>
          <p:cNvPr id="87086" name="Group 46"/>
          <p:cNvGrpSpPr>
            <a:grpSpLocks/>
          </p:cNvGrpSpPr>
          <p:nvPr/>
        </p:nvGrpSpPr>
        <p:grpSpPr bwMode="auto">
          <a:xfrm>
            <a:off x="1000100" y="1666861"/>
            <a:ext cx="7072313" cy="762000"/>
            <a:chOff x="537" y="1899"/>
            <a:chExt cx="4455" cy="480"/>
          </a:xfrm>
        </p:grpSpPr>
        <p:sp>
          <p:nvSpPr>
            <p:cNvPr id="87087" name="AutoShape 47"/>
            <p:cNvSpPr>
              <a:spLocks noChangeArrowheads="1"/>
            </p:cNvSpPr>
            <p:nvPr/>
          </p:nvSpPr>
          <p:spPr bwMode="gray">
            <a:xfrm>
              <a:off x="1032" y="1899"/>
              <a:ext cx="3960" cy="480"/>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endParaRPr lang="ru-RU"/>
            </a:p>
          </p:txBody>
        </p:sp>
        <p:sp>
          <p:nvSpPr>
            <p:cNvPr id="87088" name="AutoShape 48"/>
            <p:cNvSpPr>
              <a:spLocks noChangeArrowheads="1"/>
            </p:cNvSpPr>
            <p:nvPr/>
          </p:nvSpPr>
          <p:spPr bwMode="gray">
            <a:xfrm>
              <a:off x="537" y="1929"/>
              <a:ext cx="405" cy="450"/>
            </a:xfrm>
            <a:prstGeom prst="diamond">
              <a:avLst/>
            </a:prstGeom>
            <a:solidFill>
              <a:schemeClr val="accent2"/>
            </a:solidFill>
            <a:ln w="25400" algn="ctr">
              <a:solidFill>
                <a:schemeClr val="bg1"/>
              </a:solidFill>
              <a:miter lim="800000"/>
              <a:headEnd/>
              <a:tailEnd/>
            </a:ln>
            <a:effectLst/>
          </p:spPr>
          <p:txBody>
            <a:bodyPr wrap="none" anchor="ctr"/>
            <a:lstStyle/>
            <a:p>
              <a:endParaRPr lang="ru-RU"/>
            </a:p>
          </p:txBody>
        </p:sp>
        <p:sp>
          <p:nvSpPr>
            <p:cNvPr id="87089" name="Text Box 49"/>
            <p:cNvSpPr txBox="1">
              <a:spLocks noChangeArrowheads="1"/>
            </p:cNvSpPr>
            <p:nvPr/>
          </p:nvSpPr>
          <p:spPr bwMode="gray">
            <a:xfrm>
              <a:off x="1212" y="1934"/>
              <a:ext cx="3600" cy="407"/>
            </a:xfrm>
            <a:prstGeom prst="rect">
              <a:avLst/>
            </a:prstGeom>
            <a:noFill/>
            <a:ln w="9525" algn="ctr">
              <a:noFill/>
              <a:miter lim="800000"/>
              <a:headEnd/>
              <a:tailEnd/>
            </a:ln>
            <a:effectLst/>
          </p:spPr>
          <p:txBody>
            <a:bodyPr wrap="square">
              <a:spAutoFit/>
            </a:bodyPr>
            <a:lstStyle/>
            <a:p>
              <a:pPr algn="ctr" eaLnBrk="0" hangingPunct="0"/>
              <a:r>
                <a:rPr lang="kk-KZ" b="1" dirty="0" smtClean="0">
                  <a:solidFill>
                    <a:srgbClr val="000000"/>
                  </a:solidFill>
                </a:rPr>
                <a:t>Көшбасшы психологиясы.Басқару менеджменті.</a:t>
              </a:r>
              <a:endParaRPr lang="en-US" b="1" dirty="0">
                <a:solidFill>
                  <a:srgbClr val="000000"/>
                </a:solidFill>
              </a:endParaRPr>
            </a:p>
          </p:txBody>
        </p:sp>
        <p:sp>
          <p:nvSpPr>
            <p:cNvPr id="87090" name="Text Box 50"/>
            <p:cNvSpPr txBox="1">
              <a:spLocks noChangeArrowheads="1"/>
            </p:cNvSpPr>
            <p:nvPr/>
          </p:nvSpPr>
          <p:spPr bwMode="gray">
            <a:xfrm>
              <a:off x="627" y="1974"/>
              <a:ext cx="223" cy="288"/>
            </a:xfrm>
            <a:prstGeom prst="rect">
              <a:avLst/>
            </a:prstGeom>
            <a:noFill/>
            <a:ln w="9525" algn="ctr">
              <a:noFill/>
              <a:miter lim="800000"/>
              <a:headEnd/>
              <a:tailEnd/>
            </a:ln>
            <a:effectLst/>
          </p:spPr>
          <p:txBody>
            <a:bodyPr wrap="none">
              <a:spAutoFit/>
            </a:bodyPr>
            <a:lstStyle/>
            <a:p>
              <a:pPr algn="ctr" eaLnBrk="0" hangingPunct="0"/>
              <a:r>
                <a:rPr lang="en-US" sz="2400" dirty="0">
                  <a:solidFill>
                    <a:srgbClr val="000000"/>
                  </a:solidFill>
                </a:rPr>
                <a:t>1</a:t>
              </a:r>
            </a:p>
          </p:txBody>
        </p:sp>
      </p:grpSp>
      <p:grpSp>
        <p:nvGrpSpPr>
          <p:cNvPr id="87091" name="Group 51"/>
          <p:cNvGrpSpPr>
            <a:grpSpLocks/>
          </p:cNvGrpSpPr>
          <p:nvPr/>
        </p:nvGrpSpPr>
        <p:grpSpPr bwMode="auto">
          <a:xfrm>
            <a:off x="1000100" y="2571744"/>
            <a:ext cx="7072313" cy="860426"/>
            <a:chOff x="582" y="1761"/>
            <a:chExt cx="4455" cy="542"/>
          </a:xfrm>
        </p:grpSpPr>
        <p:sp>
          <p:nvSpPr>
            <p:cNvPr id="87092" name="AutoShape 52"/>
            <p:cNvSpPr>
              <a:spLocks noChangeArrowheads="1"/>
            </p:cNvSpPr>
            <p:nvPr/>
          </p:nvSpPr>
          <p:spPr bwMode="gray">
            <a:xfrm>
              <a:off x="1077" y="1851"/>
              <a:ext cx="3960" cy="450"/>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endParaRPr lang="ru-RU"/>
            </a:p>
          </p:txBody>
        </p:sp>
        <p:sp>
          <p:nvSpPr>
            <p:cNvPr id="87093" name="AutoShape 53"/>
            <p:cNvSpPr>
              <a:spLocks noChangeArrowheads="1"/>
            </p:cNvSpPr>
            <p:nvPr/>
          </p:nvSpPr>
          <p:spPr bwMode="gray">
            <a:xfrm>
              <a:off x="582" y="1761"/>
              <a:ext cx="432" cy="432"/>
            </a:xfrm>
            <a:prstGeom prst="diamond">
              <a:avLst/>
            </a:prstGeom>
            <a:solidFill>
              <a:schemeClr val="accent1"/>
            </a:solidFill>
            <a:ln w="25400" algn="ctr">
              <a:solidFill>
                <a:schemeClr val="bg1"/>
              </a:solidFill>
              <a:miter lim="800000"/>
              <a:headEnd/>
              <a:tailEnd/>
            </a:ln>
            <a:effectLst/>
          </p:spPr>
          <p:txBody>
            <a:bodyPr wrap="none" anchor="ctr"/>
            <a:lstStyle/>
            <a:p>
              <a:endParaRPr lang="ru-RU"/>
            </a:p>
          </p:txBody>
        </p:sp>
        <p:sp>
          <p:nvSpPr>
            <p:cNvPr id="87094" name="Text Box 54"/>
            <p:cNvSpPr txBox="1">
              <a:spLocks noChangeArrowheads="1"/>
            </p:cNvSpPr>
            <p:nvPr/>
          </p:nvSpPr>
          <p:spPr bwMode="gray">
            <a:xfrm>
              <a:off x="1257" y="1896"/>
              <a:ext cx="3600" cy="407"/>
            </a:xfrm>
            <a:prstGeom prst="rect">
              <a:avLst/>
            </a:prstGeom>
            <a:noFill/>
            <a:ln w="9525" algn="ctr">
              <a:noFill/>
              <a:miter lim="800000"/>
              <a:headEnd/>
              <a:tailEnd/>
            </a:ln>
            <a:effectLst/>
          </p:spPr>
          <p:txBody>
            <a:bodyPr wrap="square">
              <a:spAutoFit/>
            </a:bodyPr>
            <a:lstStyle/>
            <a:p>
              <a:pPr algn="ctr" eaLnBrk="0" hangingPunct="0"/>
              <a:r>
                <a:rPr lang="kk-KZ" b="1" dirty="0" smtClean="0">
                  <a:solidFill>
                    <a:srgbClr val="000000"/>
                  </a:solidFill>
                </a:rPr>
                <a:t>Имидж психологиясыжәне жекебастық сәттілік.Іскер адам имиджі</a:t>
              </a:r>
              <a:endParaRPr lang="en-US" b="1" dirty="0">
                <a:solidFill>
                  <a:srgbClr val="000000"/>
                </a:solidFill>
              </a:endParaRPr>
            </a:p>
          </p:txBody>
        </p:sp>
        <p:sp>
          <p:nvSpPr>
            <p:cNvPr id="87095" name="Text Box 55"/>
            <p:cNvSpPr txBox="1">
              <a:spLocks noChangeArrowheads="1"/>
            </p:cNvSpPr>
            <p:nvPr/>
          </p:nvSpPr>
          <p:spPr bwMode="gray">
            <a:xfrm>
              <a:off x="717" y="1851"/>
              <a:ext cx="180" cy="291"/>
            </a:xfrm>
            <a:prstGeom prst="rect">
              <a:avLst/>
            </a:prstGeom>
            <a:noFill/>
            <a:ln w="9525" algn="ctr">
              <a:noFill/>
              <a:miter lim="800000"/>
              <a:headEnd/>
              <a:tailEnd/>
            </a:ln>
            <a:effectLst/>
          </p:spPr>
          <p:txBody>
            <a:bodyPr wrap="square">
              <a:spAutoFit/>
            </a:bodyPr>
            <a:lstStyle/>
            <a:p>
              <a:pPr algn="ctr" eaLnBrk="0" hangingPunct="0"/>
              <a:r>
                <a:rPr lang="en-US" sz="2400" dirty="0">
                  <a:solidFill>
                    <a:schemeClr val="bg1"/>
                  </a:solidFill>
                </a:rPr>
                <a:t>2</a:t>
              </a:r>
            </a:p>
          </p:txBody>
        </p:sp>
      </p:grpSp>
      <p:grpSp>
        <p:nvGrpSpPr>
          <p:cNvPr id="87096" name="Group 56"/>
          <p:cNvGrpSpPr>
            <a:grpSpLocks/>
          </p:cNvGrpSpPr>
          <p:nvPr/>
        </p:nvGrpSpPr>
        <p:grpSpPr bwMode="auto">
          <a:xfrm>
            <a:off x="1000100" y="3686979"/>
            <a:ext cx="7072362" cy="885028"/>
            <a:chOff x="1296" y="1914"/>
            <a:chExt cx="2976" cy="427"/>
          </a:xfrm>
        </p:grpSpPr>
        <p:sp>
          <p:nvSpPr>
            <p:cNvPr id="87097" name="AutoShape 57"/>
            <p:cNvSpPr>
              <a:spLocks noChangeArrowheads="1"/>
            </p:cNvSpPr>
            <p:nvPr/>
          </p:nvSpPr>
          <p:spPr bwMode="gray">
            <a:xfrm>
              <a:off x="1627" y="1914"/>
              <a:ext cx="2645" cy="35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p:spPr>
          <p:txBody>
            <a:bodyPr wrap="none" anchor="ctr"/>
            <a:lstStyle/>
            <a:p>
              <a:endParaRPr lang="ru-RU"/>
            </a:p>
          </p:txBody>
        </p:sp>
        <p:sp>
          <p:nvSpPr>
            <p:cNvPr id="87098" name="AutoShape 58"/>
            <p:cNvSpPr>
              <a:spLocks noChangeArrowheads="1"/>
            </p:cNvSpPr>
            <p:nvPr/>
          </p:nvSpPr>
          <p:spPr bwMode="gray">
            <a:xfrm>
              <a:off x="1296" y="1927"/>
              <a:ext cx="271" cy="329"/>
            </a:xfrm>
            <a:prstGeom prst="diamond">
              <a:avLst/>
            </a:prstGeom>
            <a:solidFill>
              <a:schemeClr val="hlink"/>
            </a:solidFill>
            <a:ln w="25400" algn="ctr">
              <a:solidFill>
                <a:schemeClr val="bg1"/>
              </a:solidFill>
              <a:miter lim="800000"/>
              <a:headEnd/>
              <a:tailEnd/>
            </a:ln>
            <a:effectLst/>
          </p:spPr>
          <p:txBody>
            <a:bodyPr wrap="none" anchor="ctr"/>
            <a:lstStyle/>
            <a:p>
              <a:endParaRPr lang="ru-RU"/>
            </a:p>
          </p:txBody>
        </p:sp>
        <p:sp>
          <p:nvSpPr>
            <p:cNvPr id="87099" name="Text Box 59"/>
            <p:cNvSpPr txBox="1">
              <a:spLocks noChangeArrowheads="1"/>
            </p:cNvSpPr>
            <p:nvPr/>
          </p:nvSpPr>
          <p:spPr bwMode="gray">
            <a:xfrm>
              <a:off x="1680" y="1934"/>
              <a:ext cx="2160" cy="407"/>
            </a:xfrm>
            <a:prstGeom prst="rect">
              <a:avLst/>
            </a:prstGeom>
            <a:noFill/>
            <a:ln w="9525" algn="ctr">
              <a:noFill/>
              <a:miter lim="800000"/>
              <a:headEnd/>
              <a:tailEnd/>
            </a:ln>
            <a:effectLst/>
          </p:spPr>
          <p:txBody>
            <a:bodyPr>
              <a:spAutoFit/>
            </a:bodyPr>
            <a:lstStyle/>
            <a:p>
              <a:pPr algn="ctr" eaLnBrk="0" hangingPunct="0"/>
              <a:r>
                <a:rPr lang="kk-KZ" b="1" dirty="0" smtClean="0">
                  <a:solidFill>
                    <a:srgbClr val="000000"/>
                  </a:solidFill>
                </a:rPr>
                <a:t>Табысқа жету мотивациясы және сәтсіздіктен алыстау</a:t>
              </a:r>
              <a:endParaRPr lang="en-US" b="1" dirty="0">
                <a:solidFill>
                  <a:srgbClr val="000000"/>
                </a:solidFill>
              </a:endParaRPr>
            </a:p>
          </p:txBody>
        </p:sp>
        <p:sp>
          <p:nvSpPr>
            <p:cNvPr id="87100" name="Text Box 60"/>
            <p:cNvSpPr txBox="1">
              <a:spLocks noChangeArrowheads="1"/>
            </p:cNvSpPr>
            <p:nvPr/>
          </p:nvSpPr>
          <p:spPr bwMode="gray">
            <a:xfrm>
              <a:off x="1326" y="1962"/>
              <a:ext cx="240" cy="223"/>
            </a:xfrm>
            <a:prstGeom prst="rect">
              <a:avLst/>
            </a:prstGeom>
            <a:noFill/>
            <a:ln w="9525" algn="ctr">
              <a:noFill/>
              <a:miter lim="800000"/>
              <a:headEnd/>
              <a:tailEnd/>
            </a:ln>
            <a:effectLst/>
          </p:spPr>
          <p:txBody>
            <a:bodyPr wrap="square">
              <a:spAutoFit/>
            </a:bodyPr>
            <a:lstStyle/>
            <a:p>
              <a:pPr algn="ctr" eaLnBrk="0" hangingPunct="0"/>
              <a:r>
                <a:rPr lang="en-US" sz="2400" dirty="0">
                  <a:solidFill>
                    <a:schemeClr val="bg1"/>
                  </a:solidFill>
                </a:rPr>
                <a:t>3</a:t>
              </a:r>
            </a:p>
          </p:txBody>
        </p:sp>
      </p:grpSp>
      <p:grpSp>
        <p:nvGrpSpPr>
          <p:cNvPr id="87101" name="Group 61"/>
          <p:cNvGrpSpPr>
            <a:grpSpLocks/>
          </p:cNvGrpSpPr>
          <p:nvPr/>
        </p:nvGrpSpPr>
        <p:grpSpPr bwMode="auto">
          <a:xfrm>
            <a:off x="1000125" y="4643440"/>
            <a:ext cx="7072313" cy="928700"/>
            <a:chOff x="582" y="1917"/>
            <a:chExt cx="4455" cy="630"/>
          </a:xfrm>
        </p:grpSpPr>
        <p:sp>
          <p:nvSpPr>
            <p:cNvPr id="87102" name="AutoShape 62"/>
            <p:cNvSpPr>
              <a:spLocks noChangeArrowheads="1"/>
            </p:cNvSpPr>
            <p:nvPr/>
          </p:nvSpPr>
          <p:spPr bwMode="gray">
            <a:xfrm>
              <a:off x="1077" y="1962"/>
              <a:ext cx="3960" cy="585"/>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endParaRPr lang="ru-RU"/>
            </a:p>
          </p:txBody>
        </p:sp>
        <p:sp>
          <p:nvSpPr>
            <p:cNvPr id="87103" name="AutoShape 63"/>
            <p:cNvSpPr>
              <a:spLocks noChangeArrowheads="1"/>
            </p:cNvSpPr>
            <p:nvPr/>
          </p:nvSpPr>
          <p:spPr bwMode="gray">
            <a:xfrm>
              <a:off x="582" y="1917"/>
              <a:ext cx="432" cy="432"/>
            </a:xfrm>
            <a:prstGeom prst="diamond">
              <a:avLst/>
            </a:prstGeom>
            <a:solidFill>
              <a:schemeClr val="folHlink"/>
            </a:solidFill>
            <a:ln w="25400" algn="ctr">
              <a:solidFill>
                <a:schemeClr val="bg1"/>
              </a:solidFill>
              <a:miter lim="800000"/>
              <a:headEnd/>
              <a:tailEnd/>
            </a:ln>
            <a:effectLst/>
          </p:spPr>
          <p:txBody>
            <a:bodyPr wrap="none" anchor="ctr"/>
            <a:lstStyle/>
            <a:p>
              <a:endParaRPr lang="ru-RU"/>
            </a:p>
          </p:txBody>
        </p:sp>
        <p:sp>
          <p:nvSpPr>
            <p:cNvPr id="87104" name="Text Box 64"/>
            <p:cNvSpPr txBox="1">
              <a:spLocks noChangeArrowheads="1"/>
            </p:cNvSpPr>
            <p:nvPr/>
          </p:nvSpPr>
          <p:spPr bwMode="gray">
            <a:xfrm>
              <a:off x="1257" y="2062"/>
              <a:ext cx="3645" cy="438"/>
            </a:xfrm>
            <a:prstGeom prst="rect">
              <a:avLst/>
            </a:prstGeom>
            <a:noFill/>
            <a:ln w="9525" algn="ctr">
              <a:noFill/>
              <a:miter lim="800000"/>
              <a:headEnd/>
              <a:tailEnd/>
            </a:ln>
            <a:effectLst/>
          </p:spPr>
          <p:txBody>
            <a:bodyPr wrap="square">
              <a:spAutoFit/>
            </a:bodyPr>
            <a:lstStyle/>
            <a:p>
              <a:pPr algn="ctr" eaLnBrk="0" hangingPunct="0"/>
              <a:r>
                <a:rPr lang="kk-KZ" b="1" dirty="0" smtClean="0">
                  <a:solidFill>
                    <a:srgbClr val="000000"/>
                  </a:solidFill>
                </a:rPr>
                <a:t>Сәттілік индексі ,құпиясы,формуласы және олардың өзара байланысы</a:t>
              </a:r>
              <a:endParaRPr lang="en-US" b="1" dirty="0">
                <a:solidFill>
                  <a:srgbClr val="000000"/>
                </a:solidFill>
              </a:endParaRPr>
            </a:p>
          </p:txBody>
        </p:sp>
        <p:sp>
          <p:nvSpPr>
            <p:cNvPr id="87105" name="Text Box 65"/>
            <p:cNvSpPr txBox="1">
              <a:spLocks noChangeArrowheads="1"/>
            </p:cNvSpPr>
            <p:nvPr/>
          </p:nvSpPr>
          <p:spPr bwMode="gray">
            <a:xfrm>
              <a:off x="672" y="2007"/>
              <a:ext cx="223" cy="288"/>
            </a:xfrm>
            <a:prstGeom prst="rect">
              <a:avLst/>
            </a:prstGeom>
            <a:noFill/>
            <a:ln w="9525" algn="ctr">
              <a:noFill/>
              <a:miter lim="800000"/>
              <a:headEnd/>
              <a:tailEnd/>
            </a:ln>
            <a:effectLst/>
          </p:spPr>
          <p:txBody>
            <a:bodyPr wrap="none">
              <a:spAutoFit/>
            </a:bodyPr>
            <a:lstStyle/>
            <a:p>
              <a:pPr algn="ctr" eaLnBrk="0" hangingPunct="0"/>
              <a:r>
                <a:rPr lang="en-US" sz="2400" dirty="0">
                  <a:solidFill>
                    <a:schemeClr val="bg1"/>
                  </a:solidFill>
                </a:rPr>
                <a:t>4</a:t>
              </a:r>
            </a:p>
          </p:txBody>
        </p:sp>
      </p:grpSp>
      <p:pic>
        <p:nvPicPr>
          <p:cNvPr id="26"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71438"/>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3"/>
          <p:cNvSpPr>
            <a:spLocks noChangeArrowheads="1"/>
          </p:cNvSpPr>
          <p:nvPr/>
        </p:nvSpPr>
        <p:spPr bwMode="auto">
          <a:xfrm>
            <a:off x="0" y="0"/>
            <a:ext cx="4000496" cy="650083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a:latin typeface="Verdana" pitchFamily="34" charset="0"/>
            </a:endParaRPr>
          </a:p>
        </p:txBody>
      </p:sp>
      <p:sp>
        <p:nvSpPr>
          <p:cNvPr id="69637" name="AutoShape 5"/>
          <p:cNvSpPr>
            <a:spLocks noChangeArrowheads="1"/>
          </p:cNvSpPr>
          <p:nvPr/>
        </p:nvSpPr>
        <p:spPr bwMode="auto">
          <a:xfrm>
            <a:off x="5143504" y="0"/>
            <a:ext cx="4000496" cy="650083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a:latin typeface="Verdana" pitchFamily="34" charset="0"/>
            </a:endParaRPr>
          </a:p>
        </p:txBody>
      </p:sp>
      <p:sp>
        <p:nvSpPr>
          <p:cNvPr id="69638" name="Text Box 6"/>
          <p:cNvSpPr txBox="1">
            <a:spLocks noChangeArrowheads="1"/>
          </p:cNvSpPr>
          <p:nvPr/>
        </p:nvSpPr>
        <p:spPr bwMode="auto">
          <a:xfrm>
            <a:off x="0" y="285728"/>
            <a:ext cx="3857620" cy="6355586"/>
          </a:xfrm>
          <a:prstGeom prst="rect">
            <a:avLst/>
          </a:prstGeom>
          <a:noFill/>
          <a:ln w="9525">
            <a:noFill/>
            <a:miter lim="800000"/>
            <a:headEnd/>
            <a:tailEnd/>
          </a:ln>
          <a:effectLst/>
        </p:spPr>
        <p:txBody>
          <a:bodyPr wrap="square">
            <a:spAutoFit/>
          </a:bodyPr>
          <a:lstStyle/>
          <a:p>
            <a:r>
              <a:rPr lang="ru-RU" sz="1400" i="1" dirty="0" smtClean="0">
                <a:solidFill>
                  <a:srgbClr val="FF0000"/>
                </a:solidFill>
                <a:latin typeface="Times New Roman" pitchFamily="18" charset="0"/>
                <a:cs typeface="Times New Roman" pitchFamily="18" charset="0"/>
              </a:rPr>
              <a:t>   </a:t>
            </a:r>
            <a:r>
              <a:rPr lang="ru-RU" sz="1700" b="1" i="1" dirty="0" err="1" smtClean="0">
                <a:solidFill>
                  <a:srgbClr val="FF0000"/>
                </a:solidFill>
                <a:latin typeface="Times New Roman" pitchFamily="18" charset="0"/>
                <a:cs typeface="Times New Roman" pitchFamily="18" charset="0"/>
              </a:rPr>
              <a:t>Табысқа жету</a:t>
            </a:r>
            <a:r>
              <a:rPr lang="ru-RU" sz="1700" b="1" i="1" dirty="0" smtClean="0">
                <a:solidFill>
                  <a:srgbClr val="FF0000"/>
                </a:solidFill>
                <a:latin typeface="Times New Roman" pitchFamily="18" charset="0"/>
                <a:cs typeface="Times New Roman" pitchFamily="18" charset="0"/>
              </a:rPr>
              <a:t> мотив</a:t>
            </a:r>
            <a:r>
              <a:rPr lang="en-US" sz="1700" b="1" i="1" dirty="0" err="1" smtClean="0">
                <a:solidFill>
                  <a:srgbClr val="FF0000"/>
                </a:solidFill>
                <a:latin typeface="Times New Roman" pitchFamily="18" charset="0"/>
                <a:cs typeface="Times New Roman" pitchFamily="18" charset="0"/>
              </a:rPr>
              <a:t>i</a:t>
            </a:r>
            <a:r>
              <a:rPr lang="en-US" sz="1700" b="1" i="1" dirty="0" smtClean="0">
                <a:solidFill>
                  <a:srgbClr val="FF0000"/>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теориясы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бойынша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адамда</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 </a:t>
            </a:r>
            <a:r>
              <a:rPr lang="ru-RU" sz="1700" dirty="0" smtClean="0">
                <a:solidFill>
                  <a:srgbClr val="CC3399"/>
                </a:solidFill>
                <a:latin typeface="Times New Roman" pitchFamily="18" charset="0"/>
                <a:cs typeface="Times New Roman" pitchFamily="18" charset="0"/>
              </a:rPr>
              <a:t>пен </a:t>
            </a:r>
            <a:r>
              <a:rPr lang="ru-RU" sz="1700" dirty="0" err="1" smtClean="0">
                <a:solidFill>
                  <a:srgbClr val="CC3399"/>
                </a:solidFill>
                <a:latin typeface="Times New Roman" pitchFamily="18" charset="0"/>
                <a:cs typeface="Times New Roman" pitchFamily="18" charset="0"/>
              </a:rPr>
              <a:t>функционалды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байланыста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болатын</a:t>
            </a:r>
            <a:r>
              <a:rPr lang="ru-RU" sz="1700" dirty="0" smtClean="0">
                <a:solidFill>
                  <a:srgbClr val="CC3399"/>
                </a:solidFill>
                <a:latin typeface="Times New Roman" pitchFamily="18" charset="0"/>
                <a:cs typeface="Times New Roman" pitchFamily="18" charset="0"/>
              </a:rPr>
              <a:t>, </a:t>
            </a:r>
          </a:p>
          <a:p>
            <a:endParaRPr lang="ru-RU" sz="1700" dirty="0">
              <a:solidFill>
                <a:srgbClr val="CC3399"/>
              </a:solidFill>
              <a:latin typeface="Times New Roman" pitchFamily="18" charset="0"/>
              <a:cs typeface="Times New Roman" pitchFamily="18" charset="0"/>
            </a:endParaRPr>
          </a:p>
          <a:p>
            <a:r>
              <a:rPr lang="ru-RU" sz="1700" dirty="0" err="1" smtClean="0">
                <a:solidFill>
                  <a:srgbClr val="CC3399"/>
                </a:solidFill>
                <a:latin typeface="Times New Roman" pitchFamily="18" charset="0"/>
                <a:cs typeface="Times New Roman" pitchFamily="18" charset="0"/>
              </a:rPr>
              <a:t>табысқа жетуге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бағытталған ек</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түрл</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smtClean="0">
                <a:solidFill>
                  <a:srgbClr val="CC3399"/>
                </a:solidFill>
                <a:latin typeface="Times New Roman" pitchFamily="18" charset="0"/>
                <a:cs typeface="Times New Roman" pitchFamily="18" charset="0"/>
              </a:rPr>
              <a:t>мотив </a:t>
            </a:r>
            <a:r>
              <a:rPr lang="ru-RU" sz="1700" dirty="0" err="1" smtClean="0">
                <a:solidFill>
                  <a:srgbClr val="CC3399"/>
                </a:solidFill>
                <a:latin typeface="Times New Roman" pitchFamily="18" charset="0"/>
                <a:cs typeface="Times New Roman" pitchFamily="18" charset="0"/>
              </a:rPr>
              <a:t>болады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Бұл ек</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мотивке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ие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жеке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адамдардың жүр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с-тұрысының қозғаушы күштер</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арасында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елеул</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айырмашылықтар болады</a:t>
            </a:r>
            <a:r>
              <a:rPr lang="ru-RU" sz="1700" dirty="0" smtClean="0">
                <a:solidFill>
                  <a:srgbClr val="CC3399"/>
                </a:solidFill>
                <a:latin typeface="Times New Roman" pitchFamily="18" charset="0"/>
                <a:cs typeface="Times New Roman" pitchFamily="18" charset="0"/>
              </a:rPr>
              <a:t>.</a:t>
            </a:r>
          </a:p>
          <a:p>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Табысқа жету</a:t>
            </a:r>
            <a:r>
              <a:rPr lang="ru-RU" sz="1700" dirty="0" smtClean="0">
                <a:solidFill>
                  <a:srgbClr val="CC3399"/>
                </a:solidFill>
                <a:latin typeface="Times New Roman" pitchFamily="18" charset="0"/>
                <a:cs typeface="Times New Roman" pitchFamily="18" charset="0"/>
              </a:rPr>
              <a:t> мотив</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ұстанған адамдар</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өз</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алдына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нәтижес</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сөзс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табысқа әкелет</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 түрлер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әд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с-тәс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лдер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таңдап алып</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оған жетуге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белсенд</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атсалысады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Мұндай адамдардың когнитивт</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сферасында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табысты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күту,яғни табысқа жету</a:t>
            </a:r>
            <a:r>
              <a:rPr lang="ru-RU" sz="1700" dirty="0" smtClean="0">
                <a:solidFill>
                  <a:srgbClr val="CC3399"/>
                </a:solidFill>
                <a:latin typeface="Times New Roman" pitchFamily="18" charset="0"/>
                <a:cs typeface="Times New Roman" pitchFamily="18" charset="0"/>
              </a:rPr>
              <a:t> сен</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мд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л</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г</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болады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өз</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басқалардың қолдауы, құптауын сез</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п</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осыған сай</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жағымды эмоцияларға </a:t>
            </a:r>
            <a:r>
              <a:rPr lang="ru-RU" sz="1700" dirty="0" smtClean="0">
                <a:solidFill>
                  <a:srgbClr val="CC3399"/>
                </a:solidFill>
                <a:latin typeface="Times New Roman" pitchFamily="18" charset="0"/>
                <a:cs typeface="Times New Roman" pitchFamily="18" charset="0"/>
              </a:rPr>
              <a:t>толы </a:t>
            </a:r>
            <a:r>
              <a:rPr lang="ru-RU" sz="1700" dirty="0" err="1" smtClean="0">
                <a:solidFill>
                  <a:srgbClr val="CC3399"/>
                </a:solidFill>
                <a:latin typeface="Times New Roman" pitchFamily="18" charset="0"/>
                <a:cs typeface="Times New Roman" pitchFamily="18" charset="0"/>
              </a:rPr>
              <a:t>болады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Оларға өз</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с</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не бар </a:t>
            </a:r>
            <a:r>
              <a:rPr lang="ru-RU" sz="1700" dirty="0" err="1" smtClean="0">
                <a:solidFill>
                  <a:srgbClr val="CC3399"/>
                </a:solidFill>
                <a:latin typeface="Times New Roman" pitchFamily="18" charset="0"/>
                <a:cs typeface="Times New Roman" pitchFamily="18" charset="0"/>
              </a:rPr>
              <a:t>күш-ж</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гер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жұмсау, қойған мақсатына </a:t>
            </a:r>
            <a:r>
              <a:rPr lang="ru-RU" sz="1700" dirty="0" smtClean="0">
                <a:solidFill>
                  <a:srgbClr val="CC3399"/>
                </a:solidFill>
                <a:latin typeface="Times New Roman" pitchFamily="18" charset="0"/>
                <a:cs typeface="Times New Roman" pitchFamily="18" charset="0"/>
              </a:rPr>
              <a:t>бар </a:t>
            </a:r>
            <a:r>
              <a:rPr lang="ru-RU" sz="1700" dirty="0" err="1" smtClean="0">
                <a:solidFill>
                  <a:srgbClr val="CC3399"/>
                </a:solidFill>
                <a:latin typeface="Times New Roman" pitchFamily="18" charset="0"/>
                <a:cs typeface="Times New Roman" pitchFamily="18" charset="0"/>
              </a:rPr>
              <a:t>зей</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шоғырландыру тән болып</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келед</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a:t>
            </a:r>
            <a:r>
              <a:rPr lang="ru-RU" sz="1700" dirty="0" smtClean="0">
                <a:solidFill>
                  <a:srgbClr val="CC3399"/>
                </a:solidFill>
                <a:latin typeface="Times New Roman" pitchFamily="18" charset="0"/>
                <a:cs typeface="Times New Roman" pitchFamily="18" charset="0"/>
              </a:rPr>
              <a:t> </a:t>
            </a:r>
          </a:p>
          <a:p>
            <a:r>
              <a:rPr lang="en-US" sz="1600" dirty="0" smtClean="0">
                <a:solidFill>
                  <a:srgbClr val="CC3399"/>
                </a:solidFill>
                <a:latin typeface="Times New Roman" pitchFamily="18" charset="0"/>
                <a:cs typeface="Times New Roman" pitchFamily="18" charset="0"/>
              </a:rPr>
              <a:t>   </a:t>
            </a:r>
            <a:endParaRPr lang="en-US" sz="1600" dirty="0">
              <a:solidFill>
                <a:srgbClr val="CC3399"/>
              </a:solidFill>
              <a:latin typeface="Times New Roman" pitchFamily="18" charset="0"/>
              <a:cs typeface="Times New Roman" pitchFamily="18" charset="0"/>
            </a:endParaRPr>
          </a:p>
        </p:txBody>
      </p:sp>
      <p:sp>
        <p:nvSpPr>
          <p:cNvPr id="69651" name="Text Box 19"/>
          <p:cNvSpPr txBox="1">
            <a:spLocks noChangeArrowheads="1"/>
          </p:cNvSpPr>
          <p:nvPr/>
        </p:nvSpPr>
        <p:spPr bwMode="auto">
          <a:xfrm>
            <a:off x="5143504" y="285729"/>
            <a:ext cx="4143404" cy="6124754"/>
          </a:xfrm>
          <a:prstGeom prst="rect">
            <a:avLst/>
          </a:prstGeom>
          <a:noFill/>
          <a:ln w="9525">
            <a:noFill/>
            <a:miter lim="800000"/>
            <a:headEnd/>
            <a:tailEnd/>
          </a:ln>
          <a:effectLst/>
        </p:spPr>
        <p:txBody>
          <a:bodyPr wrap="square">
            <a:spAutoFit/>
          </a:bodyPr>
          <a:lstStyle/>
          <a:p>
            <a:r>
              <a:rPr lang="ru-RU" sz="1700" b="1" i="1" dirty="0" err="1" smtClean="0">
                <a:solidFill>
                  <a:srgbClr val="FF0000"/>
                </a:solidFill>
                <a:latin typeface="Times New Roman" pitchFamily="18" charset="0"/>
                <a:cs typeface="Times New Roman" pitchFamily="18" charset="0"/>
              </a:rPr>
              <a:t>Сәтс</a:t>
            </a:r>
            <a:r>
              <a:rPr lang="en-US" sz="1700" b="1" i="1" dirty="0" err="1" smtClean="0">
                <a:solidFill>
                  <a:srgbClr val="FF0000"/>
                </a:solidFill>
                <a:latin typeface="Times New Roman" pitchFamily="18" charset="0"/>
                <a:cs typeface="Times New Roman" pitchFamily="18" charset="0"/>
              </a:rPr>
              <a:t>i</a:t>
            </a:r>
            <a:r>
              <a:rPr lang="ru-RU" sz="1700" b="1" i="1" dirty="0" err="1" smtClean="0">
                <a:solidFill>
                  <a:srgbClr val="FF0000"/>
                </a:solidFill>
                <a:latin typeface="Times New Roman" pitchFamily="18" charset="0"/>
                <a:cs typeface="Times New Roman" pitchFamily="18" charset="0"/>
              </a:rPr>
              <a:t>зд</a:t>
            </a:r>
            <a:r>
              <a:rPr lang="en-US" sz="1700" b="1" i="1" dirty="0" err="1" smtClean="0">
                <a:solidFill>
                  <a:srgbClr val="FF0000"/>
                </a:solidFill>
                <a:latin typeface="Times New Roman" pitchFamily="18" charset="0"/>
                <a:cs typeface="Times New Roman" pitchFamily="18" charset="0"/>
              </a:rPr>
              <a:t>i</a:t>
            </a:r>
            <a:r>
              <a:rPr lang="ru-RU" sz="1700" b="1" i="1" dirty="0" err="1" smtClean="0">
                <a:solidFill>
                  <a:srgbClr val="FF0000"/>
                </a:solidFill>
                <a:latin typeface="Times New Roman" pitchFamily="18" charset="0"/>
                <a:cs typeface="Times New Roman" pitchFamily="18" charset="0"/>
              </a:rPr>
              <a:t>ктен</a:t>
            </a:r>
            <a:r>
              <a:rPr lang="ru-RU" sz="1700" b="1" i="1" dirty="0" smtClean="0">
                <a:solidFill>
                  <a:srgbClr val="FF0000"/>
                </a:solidFill>
                <a:latin typeface="Times New Roman" pitchFamily="18" charset="0"/>
                <a:cs typeface="Times New Roman" pitchFamily="18" charset="0"/>
              </a:rPr>
              <a:t> </a:t>
            </a:r>
            <a:r>
              <a:rPr lang="ru-RU" sz="1700" b="1" i="1" dirty="0" err="1" smtClean="0">
                <a:solidFill>
                  <a:srgbClr val="FF0000"/>
                </a:solidFill>
                <a:latin typeface="Times New Roman" pitchFamily="18" charset="0"/>
                <a:cs typeface="Times New Roman" pitchFamily="18" charset="0"/>
              </a:rPr>
              <a:t>қашу </a:t>
            </a:r>
            <a:r>
              <a:rPr lang="ru-RU" sz="1700" b="1" i="1" dirty="0" smtClean="0">
                <a:solidFill>
                  <a:srgbClr val="FF0000"/>
                </a:solidFill>
                <a:latin typeface="Times New Roman" pitchFamily="18" charset="0"/>
                <a:cs typeface="Times New Roman" pitchFamily="18" charset="0"/>
              </a:rPr>
              <a:t>мотив</a:t>
            </a:r>
            <a:r>
              <a:rPr lang="en-US" sz="1700" i="1" dirty="0" err="1" smtClean="0">
                <a:solidFill>
                  <a:srgbClr val="CC3399"/>
                </a:solidFill>
                <a:latin typeface="Times New Roman" pitchFamily="18" charset="0"/>
                <a:cs typeface="Times New Roman" pitchFamily="18" charset="0"/>
              </a:rPr>
              <a:t>i</a:t>
            </a:r>
            <a:r>
              <a:rPr lang="en-US" sz="1700" i="1" dirty="0" smtClean="0">
                <a:solidFill>
                  <a:srgbClr val="CC3399"/>
                </a:solidFill>
                <a:latin typeface="Times New Roman" pitchFamily="18" charset="0"/>
                <a:cs typeface="Times New Roman" pitchFamily="18" charset="0"/>
              </a:rPr>
              <a:t> </a:t>
            </a:r>
            <a:endParaRPr lang="kk-KZ" sz="1700" i="1" dirty="0" smtClean="0">
              <a:solidFill>
                <a:srgbClr val="CC3399"/>
              </a:solidFill>
              <a:latin typeface="Times New Roman" pitchFamily="18" charset="0"/>
              <a:cs typeface="Times New Roman" pitchFamily="18" charset="0"/>
            </a:endParaRPr>
          </a:p>
          <a:p>
            <a:r>
              <a:rPr lang="ru-RU" sz="1700" dirty="0" err="1" smtClean="0">
                <a:solidFill>
                  <a:srgbClr val="CC3399"/>
                </a:solidFill>
                <a:latin typeface="Times New Roman" pitchFamily="18" charset="0"/>
                <a:cs typeface="Times New Roman" pitchFamily="18" charset="0"/>
              </a:rPr>
              <a:t>басым</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адамдарда</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с-әрекеттег</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smtClean="0">
                <a:solidFill>
                  <a:srgbClr val="CC3399"/>
                </a:solidFill>
                <a:latin typeface="Times New Roman" pitchFamily="18" charset="0"/>
                <a:cs typeface="Times New Roman" pitchFamily="18" charset="0"/>
              </a:rPr>
              <a:t>нег</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зг</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мақсат табысқа жету</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емес</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сәтс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ктен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қашу болып</a:t>
            </a:r>
            <a:r>
              <a:rPr lang="ru-RU" sz="1700" dirty="0" smtClean="0">
                <a:solidFill>
                  <a:srgbClr val="CC3399"/>
                </a:solidFill>
                <a:latin typeface="Times New Roman" pitchFamily="18" charset="0"/>
                <a:cs typeface="Times New Roman" pitchFamily="18" charset="0"/>
              </a:rPr>
              <a:t> </a:t>
            </a:r>
          </a:p>
          <a:p>
            <a:endParaRPr lang="ru-RU" sz="1700" dirty="0">
              <a:solidFill>
                <a:srgbClr val="CC3399"/>
              </a:solidFill>
              <a:latin typeface="Times New Roman" pitchFamily="18" charset="0"/>
              <a:cs typeface="Times New Roman" pitchFamily="18" charset="0"/>
            </a:endParaRPr>
          </a:p>
          <a:p>
            <a:r>
              <a:rPr lang="ru-RU" sz="1700" dirty="0" err="1" smtClean="0">
                <a:solidFill>
                  <a:srgbClr val="CC3399"/>
                </a:solidFill>
                <a:latin typeface="Times New Roman" pitchFamily="18" charset="0"/>
                <a:cs typeface="Times New Roman" pitchFamily="18" charset="0"/>
              </a:rPr>
              <a:t>табылады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Олардың </a:t>
            </a:r>
            <a:r>
              <a:rPr lang="ru-RU" sz="1700" dirty="0" smtClean="0">
                <a:solidFill>
                  <a:srgbClr val="CC3399"/>
                </a:solidFill>
                <a:latin typeface="Times New Roman" pitchFamily="18" charset="0"/>
                <a:cs typeface="Times New Roman" pitchFamily="18" charset="0"/>
              </a:rPr>
              <a:t>бар </a:t>
            </a:r>
            <a:r>
              <a:rPr lang="ru-RU" sz="1700" dirty="0" err="1" smtClean="0">
                <a:solidFill>
                  <a:srgbClr val="CC3399"/>
                </a:solidFill>
                <a:latin typeface="Times New Roman" pitchFamily="18" charset="0"/>
                <a:cs typeface="Times New Roman" pitchFamily="18" charset="0"/>
              </a:rPr>
              <a:t>күш </a:t>
            </a:r>
            <a:r>
              <a:rPr lang="ru-RU" sz="1700" dirty="0" smtClean="0">
                <a:solidFill>
                  <a:srgbClr val="CC3399"/>
                </a:solidFill>
                <a:latin typeface="Times New Roman" pitchFamily="18" charset="0"/>
                <a:cs typeface="Times New Roman" pitchFamily="18" charset="0"/>
              </a:rPr>
              <a:t>ж</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гер</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smtClean="0">
                <a:solidFill>
                  <a:srgbClr val="CC3399"/>
                </a:solidFill>
                <a:latin typeface="Times New Roman" pitchFamily="18" charset="0"/>
                <a:cs typeface="Times New Roman" pitchFamily="18" charset="0"/>
              </a:rPr>
              <a:t>осы </a:t>
            </a:r>
            <a:r>
              <a:rPr lang="ru-RU" sz="1700" dirty="0" err="1" smtClean="0">
                <a:solidFill>
                  <a:srgbClr val="CC3399"/>
                </a:solidFill>
                <a:latin typeface="Times New Roman" pitchFamily="18" charset="0"/>
                <a:cs typeface="Times New Roman" pitchFamily="18" charset="0"/>
              </a:rPr>
              <a:t>мақсатқа жұмылдырылғандықтан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оларда</a:t>
            </a:r>
            <a:r>
              <a:rPr lang="ru-RU" sz="1700" dirty="0" smtClean="0">
                <a:solidFill>
                  <a:srgbClr val="CC3399"/>
                </a:solidFill>
                <a:latin typeface="Times New Roman" pitchFamily="18" charset="0"/>
                <a:cs typeface="Times New Roman" pitchFamily="18" charset="0"/>
              </a:rPr>
              <a:t> сен</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мс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сынға ұшырау, сәтс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қорқынышы нәтижес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жағымсыз </a:t>
            </a:r>
            <a:r>
              <a:rPr lang="ru-RU" sz="1700" dirty="0" smtClean="0">
                <a:solidFill>
                  <a:srgbClr val="CC3399"/>
                </a:solidFill>
                <a:latin typeface="Times New Roman" pitchFamily="18" charset="0"/>
                <a:cs typeface="Times New Roman" pitchFamily="18" charset="0"/>
              </a:rPr>
              <a:t>эмоция </a:t>
            </a:r>
            <a:r>
              <a:rPr lang="ru-RU" sz="1700" dirty="0" err="1" smtClean="0">
                <a:solidFill>
                  <a:srgbClr val="CC3399"/>
                </a:solidFill>
                <a:latin typeface="Times New Roman" pitchFamily="18" charset="0"/>
                <a:cs typeface="Times New Roman" pitchFamily="18" charset="0"/>
              </a:rPr>
              <a:t>басым</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болады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Олардың бойында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сәтс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кке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ұшырау қауп</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үнем</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сез</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нгенд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ктен</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с-әрекетке деген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ықыласы төмендейд</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a:t>
            </a:r>
            <a:endParaRPr lang="kk-KZ" sz="1700" dirty="0" smtClean="0">
              <a:solidFill>
                <a:srgbClr val="CC3399"/>
              </a:solidFill>
              <a:latin typeface="Times New Roman" pitchFamily="18" charset="0"/>
              <a:cs typeface="Times New Roman" pitchFamily="18" charset="0"/>
            </a:endParaRPr>
          </a:p>
          <a:p>
            <a:r>
              <a:rPr lang="ru-RU" sz="1700" dirty="0" err="1" smtClean="0">
                <a:solidFill>
                  <a:srgbClr val="CC3399"/>
                </a:solidFill>
                <a:latin typeface="Times New Roman" pitchFamily="18" charset="0"/>
                <a:cs typeface="Times New Roman" pitchFamily="18" charset="0"/>
              </a:rPr>
              <a:t>Сәтс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ктен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қашу </a:t>
            </a:r>
            <a:r>
              <a:rPr lang="ru-RU" sz="1700" dirty="0" smtClean="0">
                <a:solidFill>
                  <a:srgbClr val="CC3399"/>
                </a:solidFill>
                <a:latin typeface="Times New Roman" pitchFamily="18" charset="0"/>
                <a:cs typeface="Times New Roman" pitchFamily="18" charset="0"/>
              </a:rPr>
              <a:t>мотив</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smtClean="0">
                <a:solidFill>
                  <a:srgbClr val="CC3399"/>
                </a:solidFill>
                <a:latin typeface="Times New Roman" pitchFamily="18" charset="0"/>
                <a:cs typeface="Times New Roman" pitchFamily="18" charset="0"/>
              </a:rPr>
              <a:t>бар </a:t>
            </a:r>
            <a:r>
              <a:rPr lang="ru-RU" sz="1700" dirty="0" err="1" smtClean="0">
                <a:solidFill>
                  <a:srgbClr val="CC3399"/>
                </a:solidFill>
                <a:latin typeface="Times New Roman" pitchFamily="18" charset="0"/>
                <a:cs typeface="Times New Roman" pitchFamily="18" charset="0"/>
              </a:rPr>
              <a:t>адамдар</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өз мүмк</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г</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бағалауда  жоғары өз</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бағалау немесе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төменг</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өз</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бағалау нәтижес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ең қиын немесе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ең оңай</a:t>
            </a:r>
            <a:r>
              <a:rPr lang="ru-RU" sz="1700" dirty="0" smtClean="0">
                <a:solidFill>
                  <a:srgbClr val="CC3399"/>
                </a:solidFill>
                <a:latin typeface="Times New Roman" pitchFamily="18" charset="0"/>
                <a:cs typeface="Times New Roman" pitchFamily="18" charset="0"/>
              </a:rPr>
              <a:t> </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с-әрекет түр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таңдап алады</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Олардың бойындағы талаптану</a:t>
            </a:r>
            <a:r>
              <a:rPr lang="ru-RU" sz="1700" dirty="0" smtClean="0">
                <a:solidFill>
                  <a:srgbClr val="CC3399"/>
                </a:solidFill>
                <a:latin typeface="Times New Roman" pitchFamily="18" charset="0"/>
                <a:cs typeface="Times New Roman" pitchFamily="18" charset="0"/>
              </a:rPr>
              <a:t> мен </a:t>
            </a:r>
            <a:r>
              <a:rPr lang="ru-RU" sz="1700" dirty="0" err="1" smtClean="0">
                <a:solidFill>
                  <a:srgbClr val="CC3399"/>
                </a:solidFill>
                <a:latin typeface="Times New Roman" pitchFamily="18" charset="0"/>
                <a:cs typeface="Times New Roman" pitchFamily="18" charset="0"/>
              </a:rPr>
              <a:t>мүмк</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нд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деңгей</a:t>
            </a:r>
            <a:r>
              <a:rPr lang="en-US" sz="1700" dirty="0" err="1" smtClean="0">
                <a:solidFill>
                  <a:srgbClr val="CC3399"/>
                </a:solidFill>
                <a:latin typeface="Times New Roman" pitchFamily="18" charset="0"/>
                <a:cs typeface="Times New Roman" pitchFamily="18" charset="0"/>
              </a:rPr>
              <a:t>i</a:t>
            </a:r>
            <a:r>
              <a:rPr lang="en-US"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арасында</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сәйкест</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a:t>
            </a:r>
            <a:r>
              <a:rPr lang="ru-RU" sz="1700" dirty="0" err="1" smtClean="0">
                <a:solidFill>
                  <a:srgbClr val="CC3399"/>
                </a:solidFill>
                <a:latin typeface="Times New Roman" pitchFamily="18" charset="0"/>
                <a:cs typeface="Times New Roman" pitchFamily="18" charset="0"/>
              </a:rPr>
              <a:t>болмайды</a:t>
            </a:r>
            <a:r>
              <a:rPr lang="ru-RU" sz="1700" dirty="0" smtClean="0">
                <a:solidFill>
                  <a:srgbClr val="CC3399"/>
                </a:solidFill>
                <a:latin typeface="Times New Roman" pitchFamily="18" charset="0"/>
                <a:cs typeface="Times New Roman" pitchFamily="18" charset="0"/>
              </a:rPr>
              <a:t>. </a:t>
            </a:r>
          </a:p>
          <a:p>
            <a:r>
              <a:rPr lang="kk-KZ" sz="1700" dirty="0" smtClean="0">
                <a:solidFill>
                  <a:srgbClr val="CC3399"/>
                </a:solidFill>
                <a:latin typeface="Times New Roman" pitchFamily="18" charset="0"/>
                <a:cs typeface="Times New Roman" pitchFamily="18" charset="0"/>
              </a:rPr>
              <a:t>С</a:t>
            </a:r>
            <a:r>
              <a:rPr lang="ru-RU" sz="1700" dirty="0" err="1" smtClean="0">
                <a:solidFill>
                  <a:srgbClr val="CC3399"/>
                </a:solidFill>
                <a:latin typeface="Times New Roman" pitchFamily="18" charset="0"/>
                <a:cs typeface="Times New Roman" pitchFamily="18" charset="0"/>
              </a:rPr>
              <a:t>әтс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кке</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бағытталған адам</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өз</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не сен</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мс</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зд</a:t>
            </a:r>
            <a:r>
              <a:rPr lang="en-US" sz="1700" dirty="0" err="1" smtClean="0">
                <a:solidFill>
                  <a:srgbClr val="CC3399"/>
                </a:solidFill>
                <a:latin typeface="Times New Roman" pitchFamily="18" charset="0"/>
                <a:cs typeface="Times New Roman" pitchFamily="18" charset="0"/>
              </a:rPr>
              <a:t>i</a:t>
            </a:r>
            <a:r>
              <a:rPr lang="ru-RU" sz="1700" dirty="0" smtClean="0">
                <a:solidFill>
                  <a:srgbClr val="CC3399"/>
                </a:solidFill>
                <a:latin typeface="Times New Roman" pitchFamily="18" charset="0"/>
                <a:cs typeface="Times New Roman" pitchFamily="18" charset="0"/>
              </a:rPr>
              <a:t>к б</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лд</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р</a:t>
            </a:r>
            <a:r>
              <a:rPr lang="en-US" sz="1700" dirty="0" err="1" smtClean="0">
                <a:solidFill>
                  <a:srgbClr val="CC3399"/>
                </a:solidFill>
                <a:latin typeface="Times New Roman" pitchFamily="18" charset="0"/>
                <a:cs typeface="Times New Roman" pitchFamily="18" charset="0"/>
              </a:rPr>
              <a:t>i</a:t>
            </a:r>
            <a:r>
              <a:rPr lang="ru-RU" sz="1700" dirty="0" err="1" smtClean="0">
                <a:solidFill>
                  <a:srgbClr val="CC3399"/>
                </a:solidFill>
                <a:latin typeface="Times New Roman" pitchFamily="18" charset="0"/>
                <a:cs typeface="Times New Roman" pitchFamily="18" charset="0"/>
              </a:rPr>
              <a:t>п</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сыннан</a:t>
            </a:r>
            <a:r>
              <a:rPr lang="ru-RU" sz="1700" dirty="0" smtClean="0">
                <a:solidFill>
                  <a:srgbClr val="CC3399"/>
                </a:solidFill>
                <a:latin typeface="Times New Roman" pitchFamily="18" charset="0"/>
                <a:cs typeface="Times New Roman" pitchFamily="18" charset="0"/>
              </a:rPr>
              <a:t> </a:t>
            </a:r>
            <a:r>
              <a:rPr lang="ru-RU" sz="1700" dirty="0" err="1" smtClean="0">
                <a:solidFill>
                  <a:srgbClr val="CC3399"/>
                </a:solidFill>
                <a:latin typeface="Times New Roman" pitchFamily="18" charset="0"/>
                <a:cs typeface="Times New Roman" pitchFamily="18" charset="0"/>
              </a:rPr>
              <a:t>қорқады</a:t>
            </a:r>
            <a:r>
              <a:rPr lang="ru-RU" sz="1600" dirty="0" err="1" smtClean="0">
                <a:solidFill>
                  <a:srgbClr val="CC3399"/>
                </a:solidFill>
                <a:latin typeface="Times New Roman" pitchFamily="18" charset="0"/>
                <a:cs typeface="Times New Roman" pitchFamily="18" charset="0"/>
              </a:rPr>
              <a:t>.</a:t>
            </a:r>
            <a:endParaRPr lang="en-US" sz="1600" dirty="0" smtClean="0">
              <a:solidFill>
                <a:srgbClr val="CC3399"/>
              </a:solidFill>
              <a:latin typeface="Times New Roman" pitchFamily="18" charset="0"/>
              <a:cs typeface="Times New Roman" pitchFamily="18" charset="0"/>
            </a:endParaRPr>
          </a:p>
          <a:p>
            <a:endParaRPr lang="en-US" dirty="0"/>
          </a:p>
        </p:txBody>
      </p:sp>
      <p:pic>
        <p:nvPicPr>
          <p:cNvPr id="22"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142908" y="357166"/>
            <a:ext cx="8929750" cy="769441"/>
          </a:xfrm>
          <a:prstGeom prst="rect">
            <a:avLst/>
          </a:prstGeom>
        </p:spPr>
        <p:txBody>
          <a:bodyPr wrap="square">
            <a:spAutoFit/>
          </a:bodyPr>
          <a:lstStyle/>
          <a:p>
            <a:pPr algn="ctr"/>
            <a:r>
              <a:rPr lang="ru-RU" sz="2200" b="1" dirty="0" smtClean="0">
                <a:solidFill>
                  <a:srgbClr val="162BF6"/>
                </a:solidFill>
                <a:latin typeface="Times New Roman" pitchFamily="18" charset="0"/>
                <a:cs typeface="Times New Roman" pitchFamily="18" charset="0"/>
              </a:rPr>
              <a:t>Бил</a:t>
            </a:r>
            <a:r>
              <a:rPr lang="en-US" sz="2200" b="1" dirty="0" err="1" smtClean="0">
                <a:solidFill>
                  <a:srgbClr val="162BF6"/>
                </a:solidFill>
                <a:latin typeface="Times New Roman" pitchFamily="18" charset="0"/>
                <a:cs typeface="Times New Roman" pitchFamily="18" charset="0"/>
              </a:rPr>
              <a:t>i</a:t>
            </a:r>
            <a:r>
              <a:rPr lang="ru-RU" sz="2200" b="1" dirty="0" smtClean="0">
                <a:solidFill>
                  <a:srgbClr val="162BF6"/>
                </a:solidFill>
                <a:latin typeface="Times New Roman" pitchFamily="18" charset="0"/>
                <a:cs typeface="Times New Roman" pitchFamily="18" charset="0"/>
              </a:rPr>
              <a:t>к мотив</a:t>
            </a:r>
            <a:r>
              <a:rPr lang="en-US" sz="2200" b="1" dirty="0" err="1" smtClean="0">
                <a:solidFill>
                  <a:srgbClr val="162BF6"/>
                </a:solidFill>
                <a:latin typeface="Times New Roman" pitchFamily="18" charset="0"/>
                <a:cs typeface="Times New Roman" pitchFamily="18" charset="0"/>
              </a:rPr>
              <a:t>i</a:t>
            </a:r>
            <a:r>
              <a:rPr lang="en-US" sz="2200" b="1" dirty="0" smtClean="0">
                <a:solidFill>
                  <a:srgbClr val="162BF6"/>
                </a:solidFill>
                <a:latin typeface="Times New Roman" pitchFamily="18" charset="0"/>
                <a:cs typeface="Times New Roman" pitchFamily="18" charset="0"/>
              </a:rPr>
              <a:t>. </a:t>
            </a:r>
            <a:r>
              <a:rPr lang="ru-RU" sz="2200" b="1" dirty="0" err="1" smtClean="0">
                <a:solidFill>
                  <a:srgbClr val="162BF6"/>
                </a:solidFill>
                <a:latin typeface="Times New Roman" pitchFamily="18" charset="0"/>
                <a:cs typeface="Times New Roman" pitchFamily="18" charset="0"/>
              </a:rPr>
              <a:t>Бұл </a:t>
            </a:r>
            <a:r>
              <a:rPr lang="ru-RU" sz="2200" b="1" dirty="0" smtClean="0">
                <a:solidFill>
                  <a:srgbClr val="162BF6"/>
                </a:solidFill>
                <a:latin typeface="Times New Roman" pitchFamily="18" charset="0"/>
                <a:cs typeface="Times New Roman" pitchFamily="18" charset="0"/>
              </a:rPr>
              <a:t>мотив </a:t>
            </a:r>
            <a:r>
              <a:rPr lang="ru-RU" sz="2200" b="1" dirty="0" err="1" smtClean="0">
                <a:solidFill>
                  <a:srgbClr val="162BF6"/>
                </a:solidFill>
                <a:latin typeface="Times New Roman" pitchFamily="18" charset="0"/>
                <a:cs typeface="Times New Roman" pitchFamily="18" charset="0"/>
              </a:rPr>
              <a:t>адамның басқа адамдарға үстемд</a:t>
            </a:r>
            <a:r>
              <a:rPr lang="en-US" sz="2200" b="1" dirty="0" err="1" smtClean="0">
                <a:solidFill>
                  <a:srgbClr val="162BF6"/>
                </a:solidFill>
                <a:latin typeface="Times New Roman" pitchFamily="18" charset="0"/>
                <a:cs typeface="Times New Roman" pitchFamily="18" charset="0"/>
              </a:rPr>
              <a:t>i</a:t>
            </a:r>
            <a:r>
              <a:rPr lang="ru-RU" sz="2200" b="1" dirty="0" smtClean="0">
                <a:solidFill>
                  <a:srgbClr val="162BF6"/>
                </a:solidFill>
                <a:latin typeface="Times New Roman" pitchFamily="18" charset="0"/>
                <a:cs typeface="Times New Roman" pitchFamily="18" charset="0"/>
              </a:rPr>
              <a:t>к </a:t>
            </a:r>
          </a:p>
          <a:p>
            <a:pPr algn="ctr"/>
            <a:r>
              <a:rPr lang="ru-RU" sz="2200" b="1" dirty="0" err="1" smtClean="0">
                <a:solidFill>
                  <a:srgbClr val="162BF6"/>
                </a:solidFill>
                <a:latin typeface="Times New Roman" pitchFamily="18" charset="0"/>
                <a:cs typeface="Times New Roman" pitchFamily="18" charset="0"/>
              </a:rPr>
              <a:t>немесе</a:t>
            </a:r>
            <a:r>
              <a:rPr lang="ru-RU" sz="2200" b="1" dirty="0" smtClean="0">
                <a:solidFill>
                  <a:srgbClr val="162BF6"/>
                </a:solidFill>
                <a:latin typeface="Times New Roman" pitchFamily="18" charset="0"/>
                <a:cs typeface="Times New Roman" pitchFamily="18" charset="0"/>
              </a:rPr>
              <a:t> бил</a:t>
            </a:r>
            <a:r>
              <a:rPr lang="en-US" sz="2200" b="1" dirty="0" err="1" smtClean="0">
                <a:solidFill>
                  <a:srgbClr val="162BF6"/>
                </a:solidFill>
                <a:latin typeface="Times New Roman" pitchFamily="18" charset="0"/>
                <a:cs typeface="Times New Roman" pitchFamily="18" charset="0"/>
              </a:rPr>
              <a:t>i</a:t>
            </a:r>
            <a:r>
              <a:rPr lang="ru-RU" sz="2200" b="1" dirty="0" smtClean="0">
                <a:solidFill>
                  <a:srgbClr val="162BF6"/>
                </a:solidFill>
                <a:latin typeface="Times New Roman" pitchFamily="18" charset="0"/>
                <a:cs typeface="Times New Roman" pitchFamily="18" charset="0"/>
              </a:rPr>
              <a:t>к           </a:t>
            </a:r>
            <a:r>
              <a:rPr lang="ru-RU" sz="2200" b="1" dirty="0" err="1" smtClean="0">
                <a:solidFill>
                  <a:srgbClr val="162BF6"/>
                </a:solidFill>
                <a:latin typeface="Times New Roman" pitchFamily="18" charset="0"/>
                <a:cs typeface="Times New Roman" pitchFamily="18" charset="0"/>
              </a:rPr>
              <a:t>көрсетуге талпынуы</a:t>
            </a:r>
            <a:r>
              <a:rPr lang="ru-RU" sz="2200" b="1" dirty="0" smtClean="0">
                <a:solidFill>
                  <a:schemeClr val="bg2">
                    <a:lumMod val="75000"/>
                  </a:schemeClr>
                </a:solidFill>
                <a:latin typeface="Times New Roman" pitchFamily="18" charset="0"/>
                <a:cs typeface="Times New Roman" pitchFamily="18" charset="0"/>
              </a:rPr>
              <a:t>.</a:t>
            </a:r>
            <a:endParaRPr lang="ru-RU" sz="2200" b="1" dirty="0">
              <a:solidFill>
                <a:schemeClr val="bg2">
                  <a:lumMod val="75000"/>
                </a:schemeClr>
              </a:solidFill>
              <a:latin typeface="Times New Roman" pitchFamily="18" charset="0"/>
              <a:cs typeface="Times New Roman" pitchFamily="18" charset="0"/>
            </a:endParaRPr>
          </a:p>
        </p:txBody>
      </p:sp>
      <p:pic>
        <p:nvPicPr>
          <p:cNvPr id="33" name="Picture 2" descr="C:\Users\Султан\Desktop\sovesshanie.gif"/>
          <p:cNvPicPr>
            <a:picLocks noChangeAspect="1" noChangeArrowheads="1"/>
          </p:cNvPicPr>
          <p:nvPr/>
        </p:nvPicPr>
        <p:blipFill>
          <a:blip r:embed="rId2"/>
          <a:srcRect/>
          <a:stretch>
            <a:fillRect/>
          </a:stretch>
        </p:blipFill>
        <p:spPr bwMode="auto">
          <a:xfrm>
            <a:off x="571472" y="1152508"/>
            <a:ext cx="8081963" cy="5400675"/>
          </a:xfrm>
          <a:prstGeom prst="rect">
            <a:avLst/>
          </a:prstGeom>
          <a:noFill/>
          <a:ln w="9525">
            <a:noFill/>
            <a:miter lim="800000"/>
            <a:headEnd/>
            <a:tailEnd/>
          </a:ln>
        </p:spPr>
      </p:pic>
      <p:pic>
        <p:nvPicPr>
          <p:cNvPr id="34"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3"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AutoShape 3"/>
          <p:cNvSpPr>
            <a:spLocks noChangeArrowheads="1"/>
          </p:cNvSpPr>
          <p:nvPr/>
        </p:nvSpPr>
        <p:spPr bwMode="auto">
          <a:xfrm>
            <a:off x="0" y="285728"/>
            <a:ext cx="4286280" cy="3643338"/>
          </a:xfrm>
          <a:prstGeom prst="roundRect">
            <a:avLst>
              <a:gd name="adj" fmla="val 13745"/>
            </a:avLst>
          </a:prstGeom>
          <a:noFill/>
          <a:ln w="38100">
            <a:solidFill>
              <a:schemeClr val="tx1"/>
            </a:solidFill>
            <a:round/>
            <a:headEnd/>
            <a:tailEnd/>
          </a:ln>
          <a:effectLst/>
        </p:spPr>
        <p:txBody>
          <a:bodyPr anchor="ctr"/>
          <a:lstStyle/>
          <a:p>
            <a:pPr eaLnBrk="0" hangingPunct="0"/>
            <a:r>
              <a:rPr lang="ru-RU" b="1" i="1" dirty="0" smtClean="0">
                <a:solidFill>
                  <a:srgbClr val="0070C0"/>
                </a:solidFill>
                <a:latin typeface="Times New Roman" pitchFamily="18" charset="0"/>
                <a:cs typeface="Times New Roman" pitchFamily="18" charset="0"/>
              </a:rPr>
              <a:t>Альтруизм </a:t>
            </a:r>
            <a:r>
              <a:rPr lang="ru-RU" b="1" i="1" dirty="0" err="1" smtClean="0">
                <a:solidFill>
                  <a:srgbClr val="0070C0"/>
                </a:solidFill>
                <a:latin typeface="Times New Roman" pitchFamily="18" charset="0"/>
                <a:cs typeface="Times New Roman" pitchFamily="18" charset="0"/>
              </a:rPr>
              <a:t>немесе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көмек көрсету </a:t>
            </a:r>
            <a:r>
              <a:rPr lang="ru-RU" b="1" i="1" dirty="0" smtClean="0">
                <a:solidFill>
                  <a:srgbClr val="0070C0"/>
                </a:solidFill>
                <a:latin typeface="Times New Roman" pitchFamily="18" charset="0"/>
                <a:cs typeface="Times New Roman" pitchFamily="18" charset="0"/>
              </a:rPr>
              <a:t>мотив</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endParaRPr lang="kk-KZ" b="1" i="1" dirty="0" smtClean="0">
              <a:solidFill>
                <a:srgbClr val="0070C0"/>
              </a:solidFill>
              <a:latin typeface="Times New Roman" pitchFamily="18" charset="0"/>
              <a:cs typeface="Times New Roman" pitchFamily="18" charset="0"/>
            </a:endParaRPr>
          </a:p>
          <a:p>
            <a:pPr eaLnBrk="0" hangingPunct="0"/>
            <a:endParaRPr lang="kk-KZ" b="1" i="1" dirty="0">
              <a:solidFill>
                <a:srgbClr val="0070C0"/>
              </a:solidFill>
              <a:latin typeface="Times New Roman" pitchFamily="18" charset="0"/>
              <a:cs typeface="Times New Roman" pitchFamily="18" charset="0"/>
            </a:endParaRPr>
          </a:p>
          <a:p>
            <a:pPr eaLnBrk="0" hangingPunct="0"/>
            <a:r>
              <a:rPr lang="ru-RU" b="1" i="1" dirty="0" smtClean="0">
                <a:solidFill>
                  <a:srgbClr val="0070C0"/>
                </a:solidFill>
                <a:latin typeface="Times New Roman" pitchFamily="18" charset="0"/>
                <a:cs typeface="Times New Roman" pitchFamily="18" charset="0"/>
              </a:rPr>
              <a:t>Альтруист</a:t>
            </a:r>
            <a:r>
              <a:rPr lang="en-US" b="1" i="1" dirty="0" err="1" smtClean="0">
                <a:solidFill>
                  <a:srgbClr val="0070C0"/>
                </a:solidFill>
                <a:latin typeface="Times New Roman" pitchFamily="18" charset="0"/>
                <a:cs typeface="Times New Roman" pitchFamily="18" charset="0"/>
              </a:rPr>
              <a:t>i</a:t>
            </a:r>
            <a:r>
              <a:rPr lang="ru-RU" b="1" i="1" dirty="0" smtClean="0">
                <a:solidFill>
                  <a:srgbClr val="0070C0"/>
                </a:solidFill>
                <a:latin typeface="Times New Roman" pitchFamily="18" charset="0"/>
                <a:cs typeface="Times New Roman" pitchFamily="18" charset="0"/>
              </a:rPr>
              <a:t>к м</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нез-құлықты адамның қоршаған ортадағы басқа адамдардың жағдайын жасауға бағытталған әрекеттер</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рет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түс</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нд</a:t>
            </a:r>
            <a:r>
              <a:rPr lang="en-US" b="1" i="1" dirty="0" err="1" smtClean="0">
                <a:solidFill>
                  <a:srgbClr val="0070C0"/>
                </a:solidFill>
                <a:latin typeface="Times New Roman" pitchFamily="18" charset="0"/>
                <a:cs typeface="Times New Roman" pitchFamily="18" charset="0"/>
              </a:rPr>
              <a:t>i</a:t>
            </a:r>
            <a:r>
              <a:rPr lang="ru-RU" b="1" i="1" dirty="0" smtClean="0">
                <a:solidFill>
                  <a:srgbClr val="0070C0"/>
                </a:solidFill>
                <a:latin typeface="Times New Roman" pitchFamily="18" charset="0"/>
                <a:cs typeface="Times New Roman" pitchFamily="18" charset="0"/>
              </a:rPr>
              <a:t>руге </a:t>
            </a:r>
            <a:r>
              <a:rPr lang="ru-RU" b="1" i="1" dirty="0" err="1" smtClean="0">
                <a:solidFill>
                  <a:srgbClr val="0070C0"/>
                </a:solidFill>
                <a:latin typeface="Times New Roman" pitchFamily="18" charset="0"/>
                <a:cs typeface="Times New Roman" pitchFamily="18" charset="0"/>
              </a:rPr>
              <a:t>болады</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Мұнда қамқорлық көрсету, басқаларды қолдау, қорғау, жайландыру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талпыну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мотивтер</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рет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көр</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нед</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a:t>
            </a:r>
            <a:endParaRPr lang="ru-RU" b="1" i="1" dirty="0" smtClean="0">
              <a:solidFill>
                <a:srgbClr val="0070C0"/>
              </a:solidFill>
              <a:latin typeface="Times New Roman" pitchFamily="18" charset="0"/>
              <a:cs typeface="Times New Roman" pitchFamily="18" charset="0"/>
            </a:endParaRPr>
          </a:p>
          <a:p>
            <a:pPr eaLnBrk="0" hangingPunct="0"/>
            <a:endParaRPr lang="en-US" sz="1400" dirty="0">
              <a:latin typeface="Verdana" pitchFamily="34" charset="0"/>
            </a:endParaRPr>
          </a:p>
        </p:txBody>
      </p:sp>
      <p:sp>
        <p:nvSpPr>
          <p:cNvPr id="90116" name="AutoShape 4"/>
          <p:cNvSpPr>
            <a:spLocks noChangeArrowheads="1"/>
          </p:cNvSpPr>
          <p:nvPr/>
        </p:nvSpPr>
        <p:spPr bwMode="auto">
          <a:xfrm>
            <a:off x="4572000" y="285728"/>
            <a:ext cx="4572000" cy="3571900"/>
          </a:xfrm>
          <a:prstGeom prst="roundRect">
            <a:avLst>
              <a:gd name="adj" fmla="val 13745"/>
            </a:avLst>
          </a:prstGeom>
          <a:noFill/>
          <a:ln w="38100">
            <a:solidFill>
              <a:schemeClr val="tx1"/>
            </a:solidFill>
            <a:round/>
            <a:headEnd/>
            <a:tailEnd/>
          </a:ln>
          <a:effectLst/>
        </p:spPr>
        <p:txBody>
          <a:bodyPr anchor="ctr"/>
          <a:lstStyle/>
          <a:p>
            <a:pPr eaLnBrk="0" hangingPunct="0"/>
            <a:r>
              <a:rPr lang="ru-RU" b="1" i="1" dirty="0" smtClean="0">
                <a:solidFill>
                  <a:srgbClr val="0070C0"/>
                </a:solidFill>
                <a:latin typeface="Times New Roman" pitchFamily="18" charset="0"/>
                <a:cs typeface="Times New Roman" pitchFamily="18" charset="0"/>
              </a:rPr>
              <a:t>Агрессия мотив</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endParaRPr lang="kk-KZ" b="1" i="1" dirty="0" smtClean="0">
              <a:solidFill>
                <a:srgbClr val="0070C0"/>
              </a:solidFill>
              <a:latin typeface="Times New Roman" pitchFamily="18" charset="0"/>
              <a:cs typeface="Times New Roman" pitchFamily="18" charset="0"/>
            </a:endParaRPr>
          </a:p>
          <a:p>
            <a:pPr eaLnBrk="0" hangingPunct="0"/>
            <a:endParaRPr lang="kk-KZ" b="1" i="1" dirty="0">
              <a:solidFill>
                <a:srgbClr val="0070C0"/>
              </a:solidFill>
              <a:latin typeface="Times New Roman" pitchFamily="18" charset="0"/>
              <a:cs typeface="Times New Roman" pitchFamily="18" charset="0"/>
            </a:endParaRPr>
          </a:p>
          <a:p>
            <a:pPr eaLnBrk="0" hangingPunct="0"/>
            <a:r>
              <a:rPr lang="ru-RU" b="1" i="1" dirty="0" err="1" smtClean="0">
                <a:solidFill>
                  <a:srgbClr val="0070C0"/>
                </a:solidFill>
                <a:latin typeface="Times New Roman" pitchFamily="18" charset="0"/>
                <a:cs typeface="Times New Roman" pitchFamily="18" charset="0"/>
              </a:rPr>
              <a:t>Адамға моральдық, материалдық немесе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физикалық зақым келт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рет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әрекеттерд</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r>
              <a:rPr lang="ru-RU" b="1" i="1" dirty="0" smtClean="0">
                <a:solidFill>
                  <a:srgbClr val="0070C0"/>
                </a:solidFill>
                <a:latin typeface="Times New Roman" pitchFamily="18" charset="0"/>
                <a:cs typeface="Times New Roman" pitchFamily="18" charset="0"/>
              </a:rPr>
              <a:t>агрессия </a:t>
            </a:r>
            <a:r>
              <a:rPr lang="ru-RU" b="1" i="1" dirty="0" err="1" smtClean="0">
                <a:solidFill>
                  <a:srgbClr val="0070C0"/>
                </a:solidFill>
                <a:latin typeface="Times New Roman" pitchFamily="18" charset="0"/>
                <a:cs typeface="Times New Roman" pitchFamily="18" charset="0"/>
              </a:rPr>
              <a:t>деп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айтады</a:t>
            </a:r>
            <a:r>
              <a:rPr lang="ru-RU" b="1" i="1" dirty="0" smtClean="0">
                <a:solidFill>
                  <a:srgbClr val="0070C0"/>
                </a:solidFill>
                <a:latin typeface="Times New Roman" pitchFamily="18" charset="0"/>
                <a:cs typeface="Times New Roman" pitchFamily="18" charset="0"/>
              </a:rPr>
              <a:t>. Агрессия  тек </a:t>
            </a:r>
            <a:r>
              <a:rPr lang="ru-RU" b="1" i="1" dirty="0" err="1" smtClean="0">
                <a:solidFill>
                  <a:srgbClr val="0070C0"/>
                </a:solidFill>
                <a:latin typeface="Times New Roman" pitchFamily="18" charset="0"/>
                <a:cs typeface="Times New Roman" pitchFamily="18" charset="0"/>
              </a:rPr>
              <a:t>фрустрацияға деген</a:t>
            </a:r>
            <a:r>
              <a:rPr lang="ru-RU" b="1" i="1" dirty="0" smtClean="0">
                <a:solidFill>
                  <a:srgbClr val="0070C0"/>
                </a:solidFill>
                <a:latin typeface="Times New Roman" pitchFamily="18" charset="0"/>
                <a:cs typeface="Times New Roman" pitchFamily="18" charset="0"/>
              </a:rPr>
              <a:t> реакция </a:t>
            </a:r>
            <a:r>
              <a:rPr lang="ru-RU" b="1" i="1" dirty="0" err="1" smtClean="0">
                <a:solidFill>
                  <a:srgbClr val="0070C0"/>
                </a:solidFill>
                <a:latin typeface="Times New Roman" pitchFamily="18" charset="0"/>
                <a:cs typeface="Times New Roman" pitchFamily="18" charset="0"/>
              </a:rPr>
              <a:t>рет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ғана емес</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басқа адамдарға бөгет жасау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оларға әд</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летс</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зд</a:t>
            </a:r>
            <a:r>
              <a:rPr lang="en-US" b="1" i="1" dirty="0" err="1" smtClean="0">
                <a:solidFill>
                  <a:srgbClr val="0070C0"/>
                </a:solidFill>
                <a:latin typeface="Times New Roman" pitchFamily="18" charset="0"/>
                <a:cs typeface="Times New Roman" pitchFamily="18" charset="0"/>
              </a:rPr>
              <a:t>i</a:t>
            </a:r>
            <a:r>
              <a:rPr lang="ru-RU" b="1" i="1" dirty="0" smtClean="0">
                <a:solidFill>
                  <a:srgbClr val="0070C0"/>
                </a:solidFill>
                <a:latin typeface="Times New Roman" pitchFamily="18" charset="0"/>
                <a:cs typeface="Times New Roman" pitchFamily="18" charset="0"/>
              </a:rPr>
              <a:t>к </a:t>
            </a:r>
            <a:r>
              <a:rPr lang="ru-RU" b="1" i="1" dirty="0" err="1" smtClean="0">
                <a:solidFill>
                  <a:srgbClr val="0070C0"/>
                </a:solidFill>
                <a:latin typeface="Times New Roman" pitchFamily="18" charset="0"/>
                <a:cs typeface="Times New Roman" pitchFamily="18" charset="0"/>
              </a:rPr>
              <a:t>көрсету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оларды</a:t>
            </a:r>
            <a:r>
              <a:rPr lang="ru-RU" b="1" i="1" dirty="0" smtClean="0">
                <a:solidFill>
                  <a:srgbClr val="0070C0"/>
                </a:solidFill>
                <a:latin typeface="Times New Roman" pitchFamily="18" charset="0"/>
                <a:cs typeface="Times New Roman" pitchFamily="18" charset="0"/>
              </a:rPr>
              <a:t> кем</a:t>
            </a:r>
            <a:r>
              <a:rPr lang="en-US" b="1" i="1" dirty="0" err="1" smtClean="0">
                <a:solidFill>
                  <a:srgbClr val="0070C0"/>
                </a:solidFill>
                <a:latin typeface="Times New Roman" pitchFamily="18" charset="0"/>
                <a:cs typeface="Times New Roman" pitchFamily="18" charset="0"/>
              </a:rPr>
              <a:t>i</a:t>
            </a:r>
            <a:r>
              <a:rPr lang="ru-RU" b="1" i="1" dirty="0" smtClean="0">
                <a:solidFill>
                  <a:srgbClr val="0070C0"/>
                </a:solidFill>
                <a:latin typeface="Times New Roman" pitchFamily="18" charset="0"/>
                <a:cs typeface="Times New Roman" pitchFamily="18" charset="0"/>
              </a:rPr>
              <a:t>ту, </a:t>
            </a:r>
            <a:r>
              <a:rPr lang="ru-RU" b="1" i="1" dirty="0" err="1" smtClean="0">
                <a:solidFill>
                  <a:srgbClr val="0070C0"/>
                </a:solidFill>
                <a:latin typeface="Times New Roman" pitchFamily="18" charset="0"/>
                <a:cs typeface="Times New Roman" pitchFamily="18" charset="0"/>
              </a:rPr>
              <a:t>зақым келт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ру</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рет</a:t>
            </a:r>
            <a:r>
              <a:rPr lang="en-US" b="1" i="1" dirty="0" err="1" smtClean="0">
                <a:solidFill>
                  <a:srgbClr val="0070C0"/>
                </a:solidFill>
                <a:latin typeface="Times New Roman" pitchFamily="18" charset="0"/>
                <a:cs typeface="Times New Roman" pitchFamily="18" charset="0"/>
              </a:rPr>
              <a:t>i</a:t>
            </a:r>
            <a:r>
              <a:rPr lang="ru-RU" b="1" i="1" dirty="0" err="1" smtClean="0">
                <a:solidFill>
                  <a:srgbClr val="0070C0"/>
                </a:solidFill>
                <a:latin typeface="Times New Roman" pitchFamily="18" charset="0"/>
                <a:cs typeface="Times New Roman" pitchFamily="18" charset="0"/>
              </a:rPr>
              <a:t>нде</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көр</a:t>
            </a:r>
            <a:r>
              <a:rPr lang="en-US" b="1" i="1" dirty="0" err="1" smtClean="0">
                <a:solidFill>
                  <a:srgbClr val="0070C0"/>
                </a:solidFill>
                <a:latin typeface="Times New Roman" pitchFamily="18" charset="0"/>
                <a:cs typeface="Times New Roman" pitchFamily="18" charset="0"/>
              </a:rPr>
              <a:t>i</a:t>
            </a:r>
            <a:r>
              <a:rPr lang="ru-RU" b="1" i="1" dirty="0" smtClean="0">
                <a:solidFill>
                  <a:srgbClr val="0070C0"/>
                </a:solidFill>
                <a:latin typeface="Times New Roman" pitchFamily="18" charset="0"/>
                <a:cs typeface="Times New Roman" pitchFamily="18" charset="0"/>
              </a:rPr>
              <a:t>ну</a:t>
            </a:r>
            <a:r>
              <a:rPr lang="en-US" b="1" i="1" dirty="0" err="1" smtClean="0">
                <a:solidFill>
                  <a:srgbClr val="0070C0"/>
                </a:solidFill>
                <a:latin typeface="Times New Roman" pitchFamily="18" charset="0"/>
                <a:cs typeface="Times New Roman" pitchFamily="18" charset="0"/>
              </a:rPr>
              <a:t>i</a:t>
            </a:r>
            <a:r>
              <a:rPr lang="en-US"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мүмкін</a:t>
            </a:r>
            <a:r>
              <a:rPr lang="en-US" b="1" i="1" dirty="0" smtClean="0">
                <a:solidFill>
                  <a:srgbClr val="0070C0"/>
                </a:solidFill>
                <a:latin typeface="Times New Roman" pitchFamily="18" charset="0"/>
                <a:cs typeface="Times New Roman" pitchFamily="18" charset="0"/>
              </a:rPr>
              <a:t>.</a:t>
            </a:r>
            <a:endParaRPr lang="ru-RU" b="1" i="1" dirty="0" smtClean="0">
              <a:solidFill>
                <a:srgbClr val="0070C0"/>
              </a:solidFill>
              <a:latin typeface="Times New Roman" pitchFamily="18" charset="0"/>
              <a:cs typeface="Times New Roman" pitchFamily="18" charset="0"/>
            </a:endParaRPr>
          </a:p>
          <a:p>
            <a:pPr eaLnBrk="0" hangingPunct="0"/>
            <a:endParaRPr lang="en-US" b="1" i="1" dirty="0">
              <a:latin typeface="Times New Roman" pitchFamily="18" charset="0"/>
              <a:cs typeface="Times New Roman" pitchFamily="18" charset="0"/>
            </a:endParaRPr>
          </a:p>
        </p:txBody>
      </p:sp>
      <p:pic>
        <p:nvPicPr>
          <p:cNvPr id="44" name="Picture 2" descr="C:\Users\Султан\Desktop\-170554.jpg"/>
          <p:cNvPicPr>
            <a:picLocks noChangeAspect="1" noChangeArrowheads="1"/>
          </p:cNvPicPr>
          <p:nvPr/>
        </p:nvPicPr>
        <p:blipFill>
          <a:blip r:embed="rId3"/>
          <a:srcRect/>
          <a:stretch>
            <a:fillRect/>
          </a:stretch>
        </p:blipFill>
        <p:spPr bwMode="auto">
          <a:xfrm>
            <a:off x="0" y="4143379"/>
            <a:ext cx="4500562" cy="2714621"/>
          </a:xfrm>
          <a:prstGeom prst="rect">
            <a:avLst/>
          </a:prstGeom>
          <a:noFill/>
          <a:ln w="9525">
            <a:noFill/>
            <a:miter lim="800000"/>
            <a:headEnd/>
            <a:tailEnd/>
          </a:ln>
        </p:spPr>
      </p:pic>
      <p:pic>
        <p:nvPicPr>
          <p:cNvPr id="90153" name="Picture 41"/>
          <p:cNvPicPr>
            <a:picLocks noChangeAspect="1" noChangeArrowheads="1"/>
          </p:cNvPicPr>
          <p:nvPr/>
        </p:nvPicPr>
        <p:blipFill>
          <a:blip r:embed="rId4"/>
          <a:srcRect/>
          <a:stretch>
            <a:fillRect/>
          </a:stretch>
        </p:blipFill>
        <p:spPr bwMode="auto">
          <a:xfrm>
            <a:off x="4572000" y="4071942"/>
            <a:ext cx="4572000" cy="2786058"/>
          </a:xfrm>
          <a:prstGeom prst="rect">
            <a:avLst/>
          </a:prstGeom>
          <a:noFill/>
          <a:ln w="9525">
            <a:noFill/>
            <a:miter lim="800000"/>
            <a:headEnd/>
            <a:tailEnd/>
          </a:ln>
          <a:effectLst/>
        </p:spPr>
      </p:pic>
      <p:pic>
        <p:nvPicPr>
          <p:cNvPr id="47"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5"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
        <p:nvSpPr>
          <p:cNvPr id="5" name="Прямоугольник 4"/>
          <p:cNvSpPr/>
          <p:nvPr/>
        </p:nvSpPr>
        <p:spPr>
          <a:xfrm>
            <a:off x="-396552" y="298857"/>
            <a:ext cx="8929750" cy="830997"/>
          </a:xfrm>
          <a:prstGeom prst="rect">
            <a:avLst/>
          </a:prstGeom>
        </p:spPr>
        <p:txBody>
          <a:bodyPr wrap="square">
            <a:spAutoFit/>
          </a:bodyPr>
          <a:lstStyle/>
          <a:p>
            <a:pPr algn="ctr" eaLnBrk="0" hangingPunct="0"/>
            <a:r>
              <a:rPr lang="kk-KZ" sz="2400" b="1" dirty="0">
                <a:solidFill>
                  <a:srgbClr val="7030A0"/>
                </a:solidFill>
              </a:rPr>
              <a:t>Сәттілік индексі ,құпиясы,формуласы және олардың өзара байланысы</a:t>
            </a:r>
            <a:endParaRPr lang="en-US" sz="2400" b="1" dirty="0">
              <a:solidFill>
                <a:srgbClr val="7030A0"/>
              </a:solidFill>
            </a:endParaRPr>
          </a:p>
        </p:txBody>
      </p:sp>
      <p:sp>
        <p:nvSpPr>
          <p:cNvPr id="3" name="Прямоугольник 2"/>
          <p:cNvSpPr/>
          <p:nvPr/>
        </p:nvSpPr>
        <p:spPr>
          <a:xfrm>
            <a:off x="0" y="1129854"/>
            <a:ext cx="9144000" cy="3046988"/>
          </a:xfrm>
          <a:prstGeom prst="rect">
            <a:avLst/>
          </a:prstGeom>
        </p:spPr>
        <p:txBody>
          <a:bodyPr wrap="square">
            <a:spAutoFit/>
          </a:bodyPr>
          <a:lstStyle/>
          <a:p>
            <a:r>
              <a:rPr lang="kk-KZ" sz="2400" dirty="0">
                <a:solidFill>
                  <a:srgbClr val="7030A0"/>
                </a:solidFill>
                <a:latin typeface="Times New Roman" pitchFamily="18" charset="0"/>
                <a:cs typeface="Times New Roman" pitchFamily="18" charset="0"/>
              </a:rPr>
              <a:t>Сәттілік-позитивті қабылдайтын оқиға,адам өмірінде ойламаған жерден туындайтын,яғни басқаша айтсақ жолдың болуы немесе бақыт,мүмкіндік деген сөздермен байланысты.</a:t>
            </a:r>
          </a:p>
          <a:p>
            <a:r>
              <a:rPr lang="kk-KZ" sz="2400" dirty="0">
                <a:solidFill>
                  <a:srgbClr val="7030A0"/>
                </a:solidFill>
                <a:latin typeface="Times New Roman" pitchFamily="18" charset="0"/>
                <a:cs typeface="Times New Roman" pitchFamily="18" charset="0"/>
              </a:rPr>
              <a:t>Сәттіліктің белгілері:</a:t>
            </a:r>
          </a:p>
          <a:p>
            <a:r>
              <a:rPr lang="kk-KZ" sz="2400" dirty="0">
                <a:solidFill>
                  <a:srgbClr val="7030A0"/>
                </a:solidFill>
                <a:latin typeface="Times New Roman" pitchFamily="18" charset="0"/>
                <a:cs typeface="Times New Roman" pitchFamily="18" charset="0"/>
              </a:rPr>
              <a:t>Сенімнен туындайтын әртүрлі белгілер.Оларға мысал ретінде Батыс Мәдениетінің кең таралған белгілері:Таға,Трубатазалағыштар,Қаңқыз,4 жапырақты жоңышқа.Ал жапон мәдениетінде Манэки-нэко</a:t>
            </a: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9" y="4754850"/>
            <a:ext cx="2280332" cy="2158929"/>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087" y="4725145"/>
            <a:ext cx="2181200" cy="2120819"/>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80923"/>
            <a:ext cx="2483769" cy="2132856"/>
          </a:xfrm>
          <a:prstGeom prst="rect">
            <a:avLst/>
          </a:prstGeom>
        </p:spPr>
      </p:pic>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0726" y="4755188"/>
            <a:ext cx="2182361" cy="2102811"/>
          </a:xfrm>
          <a:prstGeom prst="rect">
            <a:avLst/>
          </a:prstGeom>
        </p:spPr>
      </p:pic>
    </p:spTree>
    <p:extLst>
      <p:ext uri="{BB962C8B-B14F-4D97-AF65-F5344CB8AC3E}">
        <p14:creationId xmlns:p14="http://schemas.microsoft.com/office/powerpoint/2010/main" val="2008688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invGray">
          <a:xfrm>
            <a:off x="2571736" y="2643182"/>
            <a:ext cx="6072230" cy="1428760"/>
          </a:xfrm>
          <a:prstGeom prst="rect">
            <a:avLst/>
          </a:prstGeom>
        </p:spPr>
        <p:txBody>
          <a:bodyPr wrap="none" fromWordArt="1">
            <a:prstTxWarp prst="textDeflate">
              <a:avLst>
                <a:gd name="adj" fmla="val 0"/>
              </a:avLst>
            </a:prstTxWarp>
          </a:bodyPr>
          <a:lstStyle/>
          <a:p>
            <a:pPr algn="ctr"/>
            <a:r>
              <a:rPr lang="kk-KZ" sz="3600" b="1" kern="10" dirty="0" smtClean="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Назарларыңызға рахмет</a:t>
            </a:r>
            <a:r>
              <a:rPr lang="en-US" sz="3600" b="1" kern="10" dirty="0" smtClean="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 </a:t>
            </a:r>
            <a:r>
              <a:rPr lang="en-US" sz="3600" b="1"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a:t>
            </a:r>
            <a:endParaRPr lang="ru-RU" sz="3600" b="1"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endParaRPr>
          </a:p>
        </p:txBody>
      </p:sp>
      <p:pic>
        <p:nvPicPr>
          <p:cNvPr id="7"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7500958" y="0"/>
            <a:ext cx="1643042" cy="10001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533400"/>
            <a:ext cx="8153400" cy="563563"/>
          </a:xfrm>
        </p:spPr>
        <p:txBody>
          <a:bodyPr/>
          <a:lstStyle/>
          <a:p>
            <a:r>
              <a:rPr lang="kk-KZ" sz="2000" dirty="0">
                <a:solidFill>
                  <a:srgbClr val="000000"/>
                </a:solidFill>
              </a:rPr>
              <a:t>Көшбасшы психологиясы.Басқару менеджменті</a:t>
            </a:r>
            <a:endParaRPr lang="en-US" sz="2000" dirty="0"/>
          </a:p>
        </p:txBody>
      </p:sp>
      <p:sp>
        <p:nvSpPr>
          <p:cNvPr id="94211" name="Rectangle 3"/>
          <p:cNvSpPr>
            <a:spLocks noGrp="1" noChangeArrowheads="1"/>
          </p:cNvSpPr>
          <p:nvPr>
            <p:ph type="body" idx="1"/>
          </p:nvPr>
        </p:nvSpPr>
        <p:spPr bwMode="black">
          <a:xfrm>
            <a:off x="214282" y="1142984"/>
            <a:ext cx="7832727" cy="4929222"/>
          </a:xfrm>
        </p:spPr>
        <p:txBody>
          <a:bodyPr/>
          <a:lstStyle/>
          <a:p>
            <a:pPr>
              <a:buNone/>
            </a:pPr>
            <a:r>
              <a:rPr lang="kk-KZ" sz="1800" i="1" dirty="0" smtClean="0"/>
              <a:t>    Топтағы </a:t>
            </a:r>
            <a:r>
              <a:rPr lang="kk-KZ" sz="1800" i="1" dirty="0"/>
              <a:t>басқаруды жүзеге асырудағы маңызды механизмдердің бірі көшбасшылық болып табылады, яғни өзгелердің мақсатын жүзеге асыруда биліктің әр алуан түрлерін қолдана білу. Ұйымдағы іс-әрекеттің нәтижелі болуына сол ұйымдағы жағдайлар мен мүшелердің әсері өте зор</a:t>
            </a:r>
            <a:r>
              <a:rPr lang="kk-KZ" sz="1800" i="1" dirty="0" smtClean="0"/>
              <a:t>.</a:t>
            </a:r>
            <a:r>
              <a:rPr lang="kk-KZ" sz="1800" i="1" dirty="0"/>
              <a:t> Көшбасшы, әдетте, белгілі бір топ мүшесі болып табылады, оны белгілі бір маңызды жағдайда, нақты бір шарттармен ресми түрде тағайындайды.</a:t>
            </a:r>
            <a:endParaRPr lang="ru-RU" sz="1800" dirty="0"/>
          </a:p>
          <a:p>
            <a:pPr>
              <a:buNone/>
            </a:pPr>
            <a:endParaRPr lang="ru-RU" sz="1800" dirty="0"/>
          </a:p>
          <a:p>
            <a:pPr>
              <a:buNone/>
            </a:pPr>
            <a:r>
              <a:rPr lang="kk-KZ" sz="1800" i="1" u="sng" dirty="0" smtClean="0"/>
              <a:t>Көшбасшылық </a:t>
            </a:r>
            <a:r>
              <a:rPr lang="kk-KZ" sz="1800" i="1" u="sng" dirty="0"/>
              <a:t>дегеніміз </a:t>
            </a:r>
            <a:r>
              <a:rPr lang="kk-KZ" sz="1800" i="1" dirty="0"/>
              <a:t>– кіші әлеуметтік </a:t>
            </a:r>
            <a:r>
              <a:rPr lang="kk-KZ" sz="1800" i="1" dirty="0" smtClean="0"/>
              <a:t>топты ұйымдастыру </a:t>
            </a:r>
            <a:r>
              <a:rPr lang="kk-KZ" sz="1800" i="1" dirty="0"/>
              <a:t>мен басқарудың дәстүрлі бір процесі болып табылады.</a:t>
            </a:r>
            <a:endParaRPr lang="ru-RU" sz="1800" dirty="0"/>
          </a:p>
          <a:p>
            <a:pPr>
              <a:buNone/>
            </a:pPr>
            <a:r>
              <a:rPr lang="kk-KZ" sz="1800" i="1" dirty="0"/>
              <a:t> </a:t>
            </a:r>
            <a:r>
              <a:rPr lang="kk-KZ" sz="1800" i="1" dirty="0" smtClean="0"/>
              <a:t>Жалпы </a:t>
            </a:r>
            <a:r>
              <a:rPr lang="kk-KZ" sz="1800" i="1" dirty="0"/>
              <a:t>көшбасшылықтың үш компоненті бар:</a:t>
            </a:r>
            <a:endParaRPr lang="ru-RU" sz="1800" dirty="0"/>
          </a:p>
          <a:p>
            <a:r>
              <a:rPr lang="kk-KZ" sz="1800" i="1" dirty="0"/>
              <a:t>·        Эмоционалды.</a:t>
            </a:r>
            <a:endParaRPr lang="ru-RU" sz="1800" dirty="0"/>
          </a:p>
          <a:p>
            <a:r>
              <a:rPr lang="kk-KZ" sz="1800" i="1" dirty="0"/>
              <a:t>·        Іскерлік.</a:t>
            </a:r>
            <a:endParaRPr lang="ru-RU" sz="1800" dirty="0"/>
          </a:p>
          <a:p>
            <a:r>
              <a:rPr lang="kk-KZ" sz="1800" i="1" dirty="0"/>
              <a:t>·        Ақпараттық.</a:t>
            </a:r>
            <a:endParaRPr lang="ru-RU" sz="1800" dirty="0"/>
          </a:p>
          <a:p>
            <a:pPr>
              <a:lnSpc>
                <a:spcPct val="90000"/>
              </a:lnSpc>
              <a:buNone/>
            </a:pPr>
            <a:endParaRPr lang="en-US" b="0" dirty="0">
              <a:solidFill>
                <a:schemeClr val="tx2"/>
              </a:solidFill>
            </a:endParaRPr>
          </a:p>
        </p:txBody>
      </p:sp>
      <p:pic>
        <p:nvPicPr>
          <p:cNvPr id="6"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kk-KZ" sz="2000" i="1" dirty="0" smtClean="0"/>
              <a:t>Көшбасшылықтың  компоненттері</a:t>
            </a:r>
            <a:endParaRPr lang="en-US" sz="2000" dirty="0"/>
          </a:p>
        </p:txBody>
      </p:sp>
      <p:grpSp>
        <p:nvGrpSpPr>
          <p:cNvPr id="97283" name="Group 3"/>
          <p:cNvGrpSpPr>
            <a:grpSpLocks/>
          </p:cNvGrpSpPr>
          <p:nvPr/>
        </p:nvGrpSpPr>
        <p:grpSpPr bwMode="auto">
          <a:xfrm>
            <a:off x="1265238" y="1831975"/>
            <a:ext cx="2170112" cy="4035425"/>
            <a:chOff x="720" y="1296"/>
            <a:chExt cx="1367" cy="2542"/>
          </a:xfrm>
        </p:grpSpPr>
        <p:sp>
          <p:nvSpPr>
            <p:cNvPr id="9728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ru-RU"/>
            </a:p>
          </p:txBody>
        </p:sp>
        <p:sp>
          <p:nvSpPr>
            <p:cNvPr id="97285" name="AutoShape 5"/>
            <p:cNvSpPr>
              <a:spLocks noChangeArrowheads="1"/>
            </p:cNvSpPr>
            <p:nvPr/>
          </p:nvSpPr>
          <p:spPr bwMode="gray">
            <a:xfrm>
              <a:off x="733" y="1537"/>
              <a:ext cx="1322" cy="1766"/>
            </a:xfrm>
            <a:prstGeom prst="roundRect">
              <a:avLst>
                <a:gd name="adj" fmla="val 16667"/>
              </a:avLst>
            </a:prstGeom>
            <a:solidFill>
              <a:srgbClr val="3CA1E6"/>
            </a:solidFill>
            <a:ln w="9525">
              <a:noFill/>
              <a:round/>
              <a:headEnd/>
              <a:tailEnd/>
            </a:ln>
            <a:effectLst/>
          </p:spPr>
          <p:txBody>
            <a:bodyPr wrap="none" anchor="ctr"/>
            <a:lstStyle/>
            <a:p>
              <a:endParaRPr lang="ru-RU"/>
            </a:p>
          </p:txBody>
        </p:sp>
        <p:sp>
          <p:nvSpPr>
            <p:cNvPr id="9728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ru-RU"/>
            </a:p>
          </p:txBody>
        </p:sp>
        <p:sp>
          <p:nvSpPr>
            <p:cNvPr id="97287"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ru-RU"/>
            </a:p>
          </p:txBody>
        </p:sp>
        <p:sp>
          <p:nvSpPr>
            <p:cNvPr id="9728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rgbClr val="EAEAEA"/>
                </a:gs>
              </a:gsLst>
              <a:lin ang="5400000" scaled="1"/>
            </a:gradFill>
            <a:ln w="9525">
              <a:noFill/>
              <a:round/>
              <a:headEnd/>
              <a:tailEnd/>
            </a:ln>
            <a:effectLst/>
          </p:spPr>
          <p:txBody>
            <a:bodyPr wrap="none" anchor="ctr"/>
            <a:lstStyle/>
            <a:p>
              <a:endParaRPr lang="ru-RU"/>
            </a:p>
          </p:txBody>
        </p:sp>
        <p:sp>
          <p:nvSpPr>
            <p:cNvPr id="9728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rgbClr val="EAEAEA"/>
                </a:gs>
              </a:gsLst>
              <a:lin ang="5400000" scaled="1"/>
            </a:gradFill>
            <a:ln w="9525">
              <a:noFill/>
              <a:round/>
              <a:headEnd/>
              <a:tailEnd/>
            </a:ln>
            <a:effectLst/>
          </p:spPr>
          <p:txBody>
            <a:bodyPr wrap="none" anchor="ctr"/>
            <a:lstStyle/>
            <a:p>
              <a:endParaRPr lang="ru-RU"/>
            </a:p>
          </p:txBody>
        </p:sp>
        <p:grpSp>
          <p:nvGrpSpPr>
            <p:cNvPr id="97290" name="Group 10"/>
            <p:cNvGrpSpPr>
              <a:grpSpLocks/>
            </p:cNvGrpSpPr>
            <p:nvPr/>
          </p:nvGrpSpPr>
          <p:grpSpPr bwMode="auto">
            <a:xfrm>
              <a:off x="1189" y="1296"/>
              <a:ext cx="405" cy="405"/>
              <a:chOff x="1289" y="582"/>
              <a:chExt cx="668" cy="668"/>
            </a:xfrm>
          </p:grpSpPr>
          <p:sp>
            <p:nvSpPr>
              <p:cNvPr id="97291"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97292"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7293"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729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729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97296" name="Text Box 16"/>
            <p:cNvSpPr txBox="1">
              <a:spLocks noChangeArrowheads="1"/>
            </p:cNvSpPr>
            <p:nvPr/>
          </p:nvSpPr>
          <p:spPr bwMode="gray">
            <a:xfrm>
              <a:off x="1276"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1</a:t>
              </a:r>
              <a:endParaRPr lang="en-US"/>
            </a:p>
          </p:txBody>
        </p:sp>
        <p:sp>
          <p:nvSpPr>
            <p:cNvPr id="97297" name="Text Box 17"/>
            <p:cNvSpPr txBox="1">
              <a:spLocks noChangeArrowheads="1"/>
            </p:cNvSpPr>
            <p:nvPr/>
          </p:nvSpPr>
          <p:spPr bwMode="gray">
            <a:xfrm>
              <a:off x="733" y="1492"/>
              <a:ext cx="1305" cy="1551"/>
            </a:xfrm>
            <a:prstGeom prst="rect">
              <a:avLst/>
            </a:prstGeom>
            <a:noFill/>
            <a:ln w="9525" algn="ctr">
              <a:noFill/>
              <a:miter lim="800000"/>
              <a:headEnd/>
              <a:tailEnd/>
            </a:ln>
            <a:effectLst/>
          </p:spPr>
          <p:txBody>
            <a:bodyPr wrap="square">
              <a:spAutoFit/>
            </a:bodyPr>
            <a:lstStyle/>
            <a:p>
              <a:r>
                <a:rPr lang="kk-KZ" sz="1400" b="1" i="1" dirty="0"/>
                <a:t> </a:t>
              </a:r>
              <a:endParaRPr lang="ru-RU" sz="1400" dirty="0"/>
            </a:p>
            <a:p>
              <a:r>
                <a:rPr lang="kk-KZ" sz="2000" b="1" i="1" dirty="0">
                  <a:latin typeface="Times New Roman" pitchFamily="18" charset="0"/>
                  <a:cs typeface="Times New Roman" pitchFamily="18" charset="0"/>
                </a:rPr>
                <a:t>Эмоционалды көшбасшы қиын жағдайларда көмекке жүгіну мен қолдау (рухани) табуда көрініс береді</a:t>
              </a:r>
              <a:r>
                <a:rPr lang="en-US" sz="1400"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grpSp>
      <p:grpSp>
        <p:nvGrpSpPr>
          <p:cNvPr id="97298" name="Group 18"/>
          <p:cNvGrpSpPr>
            <a:grpSpLocks/>
          </p:cNvGrpSpPr>
          <p:nvPr/>
        </p:nvGrpSpPr>
        <p:grpSpPr bwMode="auto">
          <a:xfrm>
            <a:off x="3627438" y="1831975"/>
            <a:ext cx="2166937" cy="4035425"/>
            <a:chOff x="2208" y="1296"/>
            <a:chExt cx="1365" cy="2542"/>
          </a:xfrm>
        </p:grpSpPr>
        <p:sp>
          <p:nvSpPr>
            <p:cNvPr id="97299"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ru-RU"/>
            </a:p>
          </p:txBody>
        </p:sp>
        <p:sp>
          <p:nvSpPr>
            <p:cNvPr id="97300"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ru-RU"/>
            </a:p>
          </p:txBody>
        </p:sp>
        <p:sp>
          <p:nvSpPr>
            <p:cNvPr id="97301"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ru-RU"/>
            </a:p>
          </p:txBody>
        </p:sp>
        <p:sp>
          <p:nvSpPr>
            <p:cNvPr id="97302"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ru-RU"/>
            </a:p>
          </p:txBody>
        </p:sp>
        <p:sp>
          <p:nvSpPr>
            <p:cNvPr id="97303" name="Oval 23"/>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endParaRPr lang="ru-RU"/>
            </a:p>
          </p:txBody>
        </p:sp>
        <p:sp>
          <p:nvSpPr>
            <p:cNvPr id="97304"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7305"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7306"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7307"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97308" name="Text Box 28"/>
            <p:cNvSpPr txBox="1">
              <a:spLocks noChangeArrowheads="1"/>
            </p:cNvSpPr>
            <p:nvPr/>
          </p:nvSpPr>
          <p:spPr bwMode="gray">
            <a:xfrm>
              <a:off x="2764"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2</a:t>
              </a:r>
              <a:endParaRPr lang="en-US"/>
            </a:p>
          </p:txBody>
        </p:sp>
        <p:sp>
          <p:nvSpPr>
            <p:cNvPr id="97309" name="Text Box 29"/>
            <p:cNvSpPr txBox="1">
              <a:spLocks noChangeArrowheads="1"/>
            </p:cNvSpPr>
            <p:nvPr/>
          </p:nvSpPr>
          <p:spPr bwMode="gray">
            <a:xfrm>
              <a:off x="2263" y="1672"/>
              <a:ext cx="1296" cy="2055"/>
            </a:xfrm>
            <a:prstGeom prst="rect">
              <a:avLst/>
            </a:prstGeom>
            <a:noFill/>
            <a:ln w="9525" algn="ctr">
              <a:noFill/>
              <a:miter lim="800000"/>
              <a:headEnd/>
              <a:tailEnd/>
            </a:ln>
            <a:effectLst/>
          </p:spPr>
          <p:txBody>
            <a:bodyPr>
              <a:spAutoFit/>
            </a:bodyPr>
            <a:lstStyle/>
            <a:p>
              <a:r>
                <a:rPr lang="kk-KZ" sz="1600" b="1" i="1" dirty="0" smtClean="0">
                  <a:latin typeface="Times New Roman" pitchFamily="18" charset="0"/>
                  <a:cs typeface="Times New Roman" pitchFamily="18" charset="0"/>
                </a:rPr>
                <a:t>Топтағы іскер көшбасшы бірлескен істі жақсы ұйымдастырып, іскер арақатынастардың көзін тауып, осының көмегімен істің табыстылығын қамтамасыз етіп отырады.</a:t>
              </a:r>
              <a:endParaRPr lang="ru-RU" sz="1600" b="1" i="1" dirty="0" smtClean="0">
                <a:latin typeface="Times New Roman" pitchFamily="18" charset="0"/>
                <a:cs typeface="Times New Roman" pitchFamily="18" charset="0"/>
              </a:endParaRPr>
            </a:p>
            <a:p>
              <a:r>
                <a:rPr lang="en-US" sz="1400" dirty="0" smtClean="0">
                  <a:solidFill>
                    <a:srgbClr val="000000"/>
                  </a:solidFill>
                  <a:latin typeface="Verdana" pitchFamily="34" charset="0"/>
                </a:rPr>
                <a:t>.</a:t>
              </a:r>
              <a:endParaRPr lang="en-US" dirty="0"/>
            </a:p>
          </p:txBody>
        </p:sp>
        <p:sp>
          <p:nvSpPr>
            <p:cNvPr id="97310"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rgbClr val="EAEAEA"/>
                </a:gs>
              </a:gsLst>
              <a:lin ang="5400000" scaled="1"/>
            </a:gradFill>
            <a:ln w="9525">
              <a:noFill/>
              <a:round/>
              <a:headEnd/>
              <a:tailEnd/>
            </a:ln>
            <a:effectLst/>
          </p:spPr>
          <p:txBody>
            <a:bodyPr wrap="none" anchor="ctr"/>
            <a:lstStyle/>
            <a:p>
              <a:endParaRPr lang="ru-RU"/>
            </a:p>
          </p:txBody>
        </p:sp>
        <p:sp>
          <p:nvSpPr>
            <p:cNvPr id="97311"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rgbClr val="EAEAEA"/>
                </a:gs>
              </a:gsLst>
              <a:lin ang="5400000" scaled="1"/>
            </a:gradFill>
            <a:ln w="9525">
              <a:noFill/>
              <a:round/>
              <a:headEnd/>
              <a:tailEnd/>
            </a:ln>
            <a:effectLst/>
          </p:spPr>
          <p:txBody>
            <a:bodyPr wrap="none" anchor="ctr"/>
            <a:lstStyle/>
            <a:p>
              <a:endParaRPr lang="ru-RU"/>
            </a:p>
          </p:txBody>
        </p:sp>
      </p:grpSp>
      <p:grpSp>
        <p:nvGrpSpPr>
          <p:cNvPr id="97312" name="Group 32"/>
          <p:cNvGrpSpPr>
            <a:grpSpLocks/>
          </p:cNvGrpSpPr>
          <p:nvPr/>
        </p:nvGrpSpPr>
        <p:grpSpPr bwMode="auto">
          <a:xfrm>
            <a:off x="5983288" y="1831975"/>
            <a:ext cx="2217737" cy="4035425"/>
            <a:chOff x="3692" y="1296"/>
            <a:chExt cx="1397" cy="2542"/>
          </a:xfrm>
        </p:grpSpPr>
        <p:sp>
          <p:nvSpPr>
            <p:cNvPr id="97313"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ru-RU"/>
            </a:p>
          </p:txBody>
        </p:sp>
        <p:sp>
          <p:nvSpPr>
            <p:cNvPr id="97314"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ru-RU"/>
            </a:p>
          </p:txBody>
        </p:sp>
        <p:sp>
          <p:nvSpPr>
            <p:cNvPr id="97315"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ru-RU"/>
            </a:p>
          </p:txBody>
        </p:sp>
        <p:sp>
          <p:nvSpPr>
            <p:cNvPr id="97316"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ru-RU"/>
            </a:p>
          </p:txBody>
        </p:sp>
        <p:grpSp>
          <p:nvGrpSpPr>
            <p:cNvPr id="97317" name="Group 37"/>
            <p:cNvGrpSpPr>
              <a:grpSpLocks/>
            </p:cNvGrpSpPr>
            <p:nvPr/>
          </p:nvGrpSpPr>
          <p:grpSpPr bwMode="auto">
            <a:xfrm>
              <a:off x="4165" y="1296"/>
              <a:ext cx="405" cy="405"/>
              <a:chOff x="1289" y="582"/>
              <a:chExt cx="668" cy="668"/>
            </a:xfrm>
          </p:grpSpPr>
          <p:sp>
            <p:nvSpPr>
              <p:cNvPr id="97318" name="Oval 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ru-RU"/>
              </a:p>
            </p:txBody>
          </p:sp>
          <p:sp>
            <p:nvSpPr>
              <p:cNvPr id="97319"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7320"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7321"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7322"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97323" name="Text Box 43"/>
            <p:cNvSpPr txBox="1">
              <a:spLocks noChangeArrowheads="1"/>
            </p:cNvSpPr>
            <p:nvPr/>
          </p:nvSpPr>
          <p:spPr bwMode="gray">
            <a:xfrm>
              <a:off x="4252"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3</a:t>
              </a:r>
              <a:endParaRPr lang="en-US"/>
            </a:p>
          </p:txBody>
        </p:sp>
        <p:sp>
          <p:nvSpPr>
            <p:cNvPr id="97324" name="Text Box 44"/>
            <p:cNvSpPr txBox="1">
              <a:spLocks noChangeArrowheads="1"/>
            </p:cNvSpPr>
            <p:nvPr/>
          </p:nvSpPr>
          <p:spPr bwMode="gray">
            <a:xfrm>
              <a:off x="3793" y="1627"/>
              <a:ext cx="1296" cy="2152"/>
            </a:xfrm>
            <a:prstGeom prst="rect">
              <a:avLst/>
            </a:prstGeom>
            <a:noFill/>
            <a:ln w="9525" algn="ctr">
              <a:noFill/>
              <a:miter lim="800000"/>
              <a:headEnd/>
              <a:tailEnd/>
            </a:ln>
            <a:effectLst/>
          </p:spPr>
          <p:txBody>
            <a:bodyPr>
              <a:spAutoFit/>
            </a:bodyPr>
            <a:lstStyle/>
            <a:p>
              <a:r>
                <a:rPr lang="kk-KZ" b="1" i="1" dirty="0"/>
                <a:t>Ақпараттық көшбасшыға </a:t>
              </a:r>
              <a:r>
                <a:rPr lang="kk-KZ" i="1" dirty="0"/>
                <a:t>барлығы кеңес алу үшін жүгінеді, өйткені ол өте маңызды сұрақтарды шешуге бағытталған ақпараттармен қаруланған.</a:t>
              </a:r>
              <a:endParaRPr lang="ru-RU" dirty="0"/>
            </a:p>
            <a:p>
              <a:endParaRPr lang="en-US" dirty="0"/>
            </a:p>
          </p:txBody>
        </p:sp>
        <p:sp>
          <p:nvSpPr>
            <p:cNvPr id="97325"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rgbClr val="EAEAEA"/>
                </a:gs>
              </a:gsLst>
              <a:lin ang="5400000" scaled="1"/>
            </a:gradFill>
            <a:ln w="9525">
              <a:noFill/>
              <a:round/>
              <a:headEnd/>
              <a:tailEnd/>
            </a:ln>
            <a:effectLst/>
          </p:spPr>
          <p:txBody>
            <a:bodyPr wrap="none" anchor="ctr"/>
            <a:lstStyle/>
            <a:p>
              <a:endParaRPr lang="ru-RU"/>
            </a:p>
          </p:txBody>
        </p:sp>
        <p:sp>
          <p:nvSpPr>
            <p:cNvPr id="97326"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EAEAEA"/>
                </a:gs>
              </a:gsLst>
              <a:lin ang="5400000" scaled="1"/>
            </a:gradFill>
            <a:ln w="9525">
              <a:noFill/>
              <a:round/>
              <a:headEnd/>
              <a:tailEnd/>
            </a:ln>
            <a:effectLst/>
          </p:spPr>
          <p:txBody>
            <a:bodyPr wrap="none" anchor="ctr"/>
            <a:lstStyle/>
            <a:p>
              <a:endParaRPr lang="ru-RU"/>
            </a:p>
          </p:txBody>
        </p:sp>
      </p:grpSp>
      <p:pic>
        <p:nvPicPr>
          <p:cNvPr id="49"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571480"/>
            <a:ext cx="9144000" cy="4714908"/>
          </a:xfrm>
        </p:spPr>
        <p:txBody>
          <a:bodyPr/>
          <a:lstStyle/>
          <a:p>
            <a:r>
              <a:rPr lang="kk-KZ" sz="1800" i="1" dirty="0" smtClean="0">
                <a:solidFill>
                  <a:srgbClr val="FFC000"/>
                </a:solidFill>
              </a:rPr>
              <a:t/>
            </a:r>
            <a:br>
              <a:rPr lang="kk-KZ" sz="1800" i="1" dirty="0" smtClean="0">
                <a:solidFill>
                  <a:srgbClr val="FFC000"/>
                </a:solidFill>
              </a:rPr>
            </a:br>
            <a:r>
              <a:rPr lang="kk-KZ" sz="1800" i="1" dirty="0">
                <a:solidFill>
                  <a:srgbClr val="FFC000"/>
                </a:solidFill>
              </a:rPr>
              <a:t/>
            </a:r>
            <a:br>
              <a:rPr lang="kk-KZ" sz="1800" i="1" dirty="0">
                <a:solidFill>
                  <a:srgbClr val="FFC000"/>
                </a:solidFill>
              </a:rPr>
            </a:br>
            <a:r>
              <a:rPr lang="kk-KZ" sz="1800" i="1" dirty="0" smtClean="0">
                <a:solidFill>
                  <a:srgbClr val="FFC000"/>
                </a:solidFill>
              </a:rPr>
              <a:t/>
            </a:r>
            <a:br>
              <a:rPr lang="kk-KZ" sz="1800" i="1" dirty="0" smtClean="0">
                <a:solidFill>
                  <a:srgbClr val="FFC000"/>
                </a:solidFill>
              </a:rPr>
            </a:br>
            <a:r>
              <a:rPr lang="kk-KZ" sz="1800" i="1" dirty="0" smtClean="0">
                <a:solidFill>
                  <a:srgbClr val="FFC000"/>
                </a:solidFill>
              </a:rPr>
              <a:t/>
            </a:r>
            <a:br>
              <a:rPr lang="kk-KZ" sz="1800" i="1" dirty="0" smtClean="0">
                <a:solidFill>
                  <a:srgbClr val="FFC000"/>
                </a:solidFill>
              </a:rPr>
            </a:br>
            <a:r>
              <a:rPr lang="kk-KZ" sz="1800" i="1" dirty="0" smtClean="0">
                <a:solidFill>
                  <a:srgbClr val="FFC000"/>
                </a:solidFill>
              </a:rPr>
              <a:t/>
            </a:r>
            <a:br>
              <a:rPr lang="kk-KZ" sz="1800" i="1" dirty="0" smtClean="0">
                <a:solidFill>
                  <a:srgbClr val="FFC000"/>
                </a:solidFill>
              </a:rPr>
            </a:br>
            <a:r>
              <a:rPr lang="kk-KZ" sz="1800" i="1" dirty="0">
                <a:solidFill>
                  <a:srgbClr val="FFC000"/>
                </a:solidFill>
              </a:rPr>
              <a:t/>
            </a:r>
            <a:br>
              <a:rPr lang="kk-KZ" sz="1800" i="1" dirty="0">
                <a:solidFill>
                  <a:srgbClr val="FFC000"/>
                </a:solidFill>
              </a:rPr>
            </a:br>
            <a:r>
              <a:rPr lang="kk-KZ" sz="2000" i="1" dirty="0" smtClean="0">
                <a:solidFill>
                  <a:srgbClr val="FFC000"/>
                </a:solidFill>
              </a:rPr>
              <a:t/>
            </a:r>
            <a:br>
              <a:rPr lang="kk-KZ" sz="2000" i="1" dirty="0" smtClean="0">
                <a:solidFill>
                  <a:srgbClr val="FFC000"/>
                </a:solidFill>
              </a:rPr>
            </a:br>
            <a:r>
              <a:rPr lang="kk-KZ" sz="2000" i="1" dirty="0" smtClean="0">
                <a:solidFill>
                  <a:schemeClr val="accent6">
                    <a:lumMod val="60000"/>
                    <a:lumOff val="40000"/>
                  </a:schemeClr>
                </a:solidFill>
              </a:rPr>
              <a:t>Көшбасшыға тән негізгі белгілер:</a:t>
            </a:r>
            <a:r>
              <a:rPr lang="kk-KZ" sz="1800" i="1" dirty="0" smtClean="0">
                <a:solidFill>
                  <a:schemeClr val="accent6">
                    <a:lumMod val="60000"/>
                    <a:lumOff val="40000"/>
                  </a:schemeClr>
                </a:solidFill>
              </a:rPr>
              <a:t/>
            </a:r>
            <a:br>
              <a:rPr lang="kk-KZ" sz="1800" i="1" dirty="0" smtClean="0">
                <a:solidFill>
                  <a:schemeClr val="accent6">
                    <a:lumMod val="60000"/>
                    <a:lumOff val="40000"/>
                  </a:schemeClr>
                </a:solidFill>
              </a:rPr>
            </a:br>
            <a:r>
              <a:rPr lang="ru-RU" sz="1800" i="1" dirty="0">
                <a:solidFill>
                  <a:srgbClr val="FFC000"/>
                </a:solidFill>
              </a:rPr>
              <a:t/>
            </a:r>
            <a:br>
              <a:rPr lang="ru-RU" sz="1800" i="1" dirty="0">
                <a:solidFill>
                  <a:srgbClr val="FFC000"/>
                </a:solidFill>
              </a:rPr>
            </a:br>
            <a:r>
              <a:rPr lang="kk-KZ" sz="1800" i="1" dirty="0">
                <a:solidFill>
                  <a:schemeClr val="accent6">
                    <a:lumMod val="60000"/>
                    <a:lumOff val="40000"/>
                  </a:schemeClr>
                </a:solidFill>
              </a:rPr>
              <a:t>· көшбасшы топтың қолдауымен, өз еркімен тағайындалады</a:t>
            </a:r>
            <a:r>
              <a:rPr lang="kk-KZ" sz="1800" i="1" dirty="0" smtClean="0">
                <a:solidFill>
                  <a:schemeClr val="accent6">
                    <a:lumMod val="60000"/>
                    <a:lumOff val="40000"/>
                  </a:schemeClr>
                </a:solidFill>
              </a:rPr>
              <a:t>;</a:t>
            </a:r>
            <a:r>
              <a:rPr lang="ru-RU" sz="1800" i="1" dirty="0">
                <a:solidFill>
                  <a:schemeClr val="accent6">
                    <a:lumMod val="60000"/>
                    <a:lumOff val="40000"/>
                  </a:schemeClr>
                </a:solidFill>
              </a:rPr>
              <a:t/>
            </a:r>
            <a:br>
              <a:rPr lang="ru-RU" sz="1800" i="1" dirty="0">
                <a:solidFill>
                  <a:schemeClr val="accent6">
                    <a:lumMod val="60000"/>
                    <a:lumOff val="40000"/>
                  </a:schemeClr>
                </a:solidFill>
              </a:rPr>
            </a:br>
            <a:r>
              <a:rPr lang="kk-KZ" sz="1800" i="1" dirty="0">
                <a:solidFill>
                  <a:schemeClr val="accent6">
                    <a:lumMod val="60000"/>
                    <a:lumOff val="40000"/>
                  </a:schemeClr>
                </a:solidFill>
              </a:rPr>
              <a:t>· көшбасшының жеке тұлғалық ерекшеліктеріне орай топтың нормалары мен құндылықтары қалыптасады;</a:t>
            </a:r>
            <a:r>
              <a:rPr lang="ru-RU" sz="1800" i="1" dirty="0">
                <a:solidFill>
                  <a:schemeClr val="accent6">
                    <a:lumMod val="60000"/>
                    <a:lumOff val="40000"/>
                  </a:schemeClr>
                </a:solidFill>
              </a:rPr>
              <a:t/>
            </a:r>
            <a:br>
              <a:rPr lang="ru-RU" sz="1800" i="1" dirty="0">
                <a:solidFill>
                  <a:schemeClr val="accent6">
                    <a:lumMod val="60000"/>
                    <a:lumOff val="40000"/>
                  </a:schemeClr>
                </a:solidFill>
              </a:rPr>
            </a:br>
            <a:r>
              <a:rPr lang="kk-KZ" sz="1800" i="1" dirty="0">
                <a:solidFill>
                  <a:schemeClr val="accent6">
                    <a:lumMod val="60000"/>
                    <a:lumOff val="40000"/>
                  </a:schemeClr>
                </a:solidFill>
              </a:rPr>
              <a:t>· көшбасшы топ мүшелерінің мүдделеріне сәйкес жұмыс жасайды</a:t>
            </a:r>
            <a:r>
              <a:rPr lang="kk-KZ" sz="1800" i="1" dirty="0" smtClean="0">
                <a:solidFill>
                  <a:srgbClr val="FFC000"/>
                </a:solidFill>
              </a:rPr>
              <a:t>.</a:t>
            </a:r>
            <a:br>
              <a:rPr lang="kk-KZ" sz="1800" i="1" dirty="0" smtClean="0">
                <a:solidFill>
                  <a:srgbClr val="FFC000"/>
                </a:solidFill>
              </a:rPr>
            </a:br>
            <a:r>
              <a:rPr lang="kk-KZ" sz="1800" i="1" dirty="0">
                <a:solidFill>
                  <a:srgbClr val="FFC000"/>
                </a:solidFill>
              </a:rPr>
              <a:t/>
            </a:r>
            <a:br>
              <a:rPr lang="kk-KZ" sz="1800" i="1" dirty="0">
                <a:solidFill>
                  <a:srgbClr val="FFC000"/>
                </a:solidFill>
              </a:rPr>
            </a:br>
            <a:r>
              <a:rPr lang="kk-KZ" sz="1800" i="1" dirty="0" smtClean="0">
                <a:solidFill>
                  <a:srgbClr val="FFC000"/>
                </a:solidFill>
              </a:rPr>
              <a:t/>
            </a:r>
            <a:br>
              <a:rPr lang="kk-KZ" sz="1800" i="1" dirty="0" smtClean="0">
                <a:solidFill>
                  <a:srgbClr val="FFC000"/>
                </a:solidFill>
              </a:rPr>
            </a:br>
            <a:r>
              <a:rPr lang="kk-KZ" sz="1800" i="1" dirty="0">
                <a:solidFill>
                  <a:srgbClr val="FFC000"/>
                </a:solidFill>
              </a:rPr>
              <a:t/>
            </a:r>
            <a:br>
              <a:rPr lang="kk-KZ" sz="1800" i="1" dirty="0">
                <a:solidFill>
                  <a:srgbClr val="FFC000"/>
                </a:solidFill>
              </a:rPr>
            </a:br>
            <a:r>
              <a:rPr lang="kk-KZ" sz="1800" i="1" dirty="0" smtClean="0">
                <a:solidFill>
                  <a:srgbClr val="FFC000"/>
                </a:solidFill>
              </a:rPr>
              <a:t/>
            </a:r>
            <a:br>
              <a:rPr lang="kk-KZ" sz="1800" i="1" dirty="0" smtClean="0">
                <a:solidFill>
                  <a:srgbClr val="FFC000"/>
                </a:solidFill>
              </a:rPr>
            </a:br>
            <a:r>
              <a:rPr lang="kk-KZ" sz="1800" i="1" dirty="0" smtClean="0">
                <a:solidFill>
                  <a:srgbClr val="FFC000"/>
                </a:solidFill>
              </a:rPr>
              <a:t/>
            </a:r>
            <a:br>
              <a:rPr lang="kk-KZ" sz="1800" i="1" dirty="0" smtClean="0">
                <a:solidFill>
                  <a:srgbClr val="FFC000"/>
                </a:solidFill>
              </a:rPr>
            </a:br>
            <a:r>
              <a:rPr lang="kk-KZ" sz="1800" i="1" dirty="0">
                <a:solidFill>
                  <a:srgbClr val="FFC000"/>
                </a:solidFill>
              </a:rPr>
              <a:t/>
            </a:r>
            <a:br>
              <a:rPr lang="kk-KZ" sz="1800" i="1" dirty="0">
                <a:solidFill>
                  <a:srgbClr val="FFC000"/>
                </a:solidFill>
              </a:rPr>
            </a:br>
            <a:r>
              <a:rPr lang="kk-KZ" sz="1800" i="1" dirty="0" smtClean="0">
                <a:solidFill>
                  <a:srgbClr val="FF0000"/>
                </a:solidFill>
              </a:rPr>
              <a:t>Басқару </a:t>
            </a:r>
            <a:r>
              <a:rPr lang="kk-KZ" sz="1800" i="1" dirty="0">
                <a:solidFill>
                  <a:srgbClr val="FF0000"/>
                </a:solidFill>
              </a:rPr>
              <a:t>– адамдардың кәсіптік қызметі. Басқару – бұл ұжымдағы адамдарға және жекелеген адамдарға, олардың бірлескен (еңбек) жұмыс процесінде мақсатты жүйелі ықпал ету. Ал Басқару менеджменті – басқару қызметінің нақты түрі, оны жүзеге асыру үшін арнайы амалдар мен әдістер, сондай-ақ тиісті ұйымдық жұмыстар қолданылады.</a:t>
            </a:r>
            <a:r>
              <a:rPr lang="ru-RU" sz="1800" i="1" dirty="0">
                <a:solidFill>
                  <a:srgbClr val="FF0000"/>
                </a:solidFill>
              </a:rPr>
              <a:t/>
            </a:r>
            <a:br>
              <a:rPr lang="ru-RU" sz="1800" i="1" dirty="0">
                <a:solidFill>
                  <a:srgbClr val="FF0000"/>
                </a:solidFill>
              </a:rPr>
            </a:br>
            <a:r>
              <a:rPr lang="kk-KZ" sz="1800" i="1" dirty="0" smtClean="0">
                <a:solidFill>
                  <a:srgbClr val="FF0000"/>
                </a:solidFill>
              </a:rPr>
              <a:t>Басқару </a:t>
            </a:r>
            <a:r>
              <a:rPr lang="kk-KZ" sz="1800" i="1" dirty="0">
                <a:solidFill>
                  <a:srgbClr val="FF0000"/>
                </a:solidFill>
              </a:rPr>
              <a:t>менеджментінде басты нәрсе кез келген адамдық қатынастарға жарайтын баршаға ортақ басқару принциптерін іс жүзінде бөлу, анықтау және қолдану болып табылады.</a:t>
            </a:r>
            <a:r>
              <a:rPr lang="ru-RU" sz="1800" dirty="0">
                <a:solidFill>
                  <a:srgbClr val="FF0000"/>
                </a:solidFill>
              </a:rPr>
              <a:t/>
            </a:r>
            <a:br>
              <a:rPr lang="ru-RU" sz="1800" dirty="0">
                <a:solidFill>
                  <a:srgbClr val="FF0000"/>
                </a:solidFill>
              </a:rPr>
            </a:br>
            <a:r>
              <a:rPr lang="kk-KZ" sz="1800" i="1" dirty="0">
                <a:solidFill>
                  <a:srgbClr val="FF0000"/>
                </a:solidFill>
              </a:rPr>
              <a:t> </a:t>
            </a:r>
            <a:r>
              <a:rPr lang="ru-RU" sz="1800" dirty="0">
                <a:solidFill>
                  <a:srgbClr val="FF0000"/>
                </a:solidFill>
              </a:rPr>
              <a:t/>
            </a:r>
            <a:br>
              <a:rPr lang="ru-RU" sz="1800" dirty="0">
                <a:solidFill>
                  <a:srgbClr val="FF0000"/>
                </a:solidFill>
              </a:rPr>
            </a:br>
            <a:endParaRPr lang="en-US" sz="1800" dirty="0">
              <a:solidFill>
                <a:srgbClr val="FF0000"/>
              </a:solidFill>
            </a:endParaRPr>
          </a:p>
        </p:txBody>
      </p:sp>
      <p:pic>
        <p:nvPicPr>
          <p:cNvPr id="71702" name="Picture 22"/>
          <p:cNvPicPr>
            <a:picLocks noChangeAspect="1" noChangeArrowheads="1"/>
          </p:cNvPicPr>
          <p:nvPr/>
        </p:nvPicPr>
        <p:blipFill>
          <a:blip r:embed="rId2"/>
          <a:srcRect/>
          <a:stretch>
            <a:fillRect/>
          </a:stretch>
        </p:blipFill>
        <p:spPr bwMode="auto">
          <a:xfrm>
            <a:off x="0" y="2500306"/>
            <a:ext cx="4429124" cy="1619248"/>
          </a:xfrm>
          <a:prstGeom prst="rect">
            <a:avLst/>
          </a:prstGeom>
          <a:noFill/>
          <a:ln w="9525">
            <a:noFill/>
            <a:miter lim="800000"/>
            <a:headEnd/>
            <a:tailEnd/>
          </a:ln>
          <a:effectLst/>
        </p:spPr>
      </p:pic>
      <p:pic>
        <p:nvPicPr>
          <p:cNvPr id="71703" name="Picture 23"/>
          <p:cNvPicPr>
            <a:picLocks noChangeAspect="1" noChangeArrowheads="1"/>
          </p:cNvPicPr>
          <p:nvPr/>
        </p:nvPicPr>
        <p:blipFill>
          <a:blip r:embed="rId3"/>
          <a:srcRect/>
          <a:stretch>
            <a:fillRect/>
          </a:stretch>
        </p:blipFill>
        <p:spPr bwMode="auto">
          <a:xfrm>
            <a:off x="4572000" y="2500306"/>
            <a:ext cx="4259871" cy="1619248"/>
          </a:xfrm>
          <a:prstGeom prst="rect">
            <a:avLst/>
          </a:prstGeom>
          <a:noFill/>
          <a:ln w="9525">
            <a:noFill/>
            <a:miter lim="800000"/>
            <a:headEnd/>
            <a:tailEnd/>
          </a:ln>
          <a:effectLst/>
        </p:spPr>
      </p:pic>
      <p:pic>
        <p:nvPicPr>
          <p:cNvPr id="29"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4"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533400"/>
            <a:ext cx="8153400" cy="563563"/>
          </a:xfrm>
        </p:spPr>
        <p:txBody>
          <a:bodyPr/>
          <a:lstStyle/>
          <a:p>
            <a:r>
              <a:rPr lang="kk-KZ" sz="2400" dirty="0" smtClean="0">
                <a:solidFill>
                  <a:schemeClr val="tx1">
                    <a:lumMod val="60000"/>
                    <a:lumOff val="40000"/>
                  </a:schemeClr>
                </a:solidFill>
              </a:rPr>
              <a:t>Имидж психологиясыжәне жекебастық сәттілік.Іскер адам имиджі</a:t>
            </a:r>
            <a:r>
              <a:rPr lang="en-US" sz="2400" dirty="0" smtClean="0">
                <a:solidFill>
                  <a:srgbClr val="000000"/>
                </a:solidFill>
              </a:rPr>
              <a:t/>
            </a:r>
            <a:br>
              <a:rPr lang="en-US" sz="2400" dirty="0" smtClean="0">
                <a:solidFill>
                  <a:srgbClr val="000000"/>
                </a:solidFill>
              </a:rPr>
            </a:br>
            <a:endParaRPr lang="en-US" sz="2400" dirty="0"/>
          </a:p>
        </p:txBody>
      </p:sp>
      <p:sp>
        <p:nvSpPr>
          <p:cNvPr id="26" name="TextBox 25"/>
          <p:cNvSpPr txBox="1"/>
          <p:nvPr/>
        </p:nvSpPr>
        <p:spPr>
          <a:xfrm>
            <a:off x="0" y="1428736"/>
            <a:ext cx="9144000" cy="4247317"/>
          </a:xfrm>
          <a:prstGeom prst="rect">
            <a:avLst/>
          </a:prstGeom>
          <a:noFill/>
        </p:spPr>
        <p:txBody>
          <a:bodyPr wrap="square" rtlCol="0">
            <a:spAutoFit/>
          </a:bodyPr>
          <a:lstStyle/>
          <a:p>
            <a:r>
              <a:rPr lang="kk-KZ" b="1" dirty="0">
                <a:solidFill>
                  <a:schemeClr val="tx2">
                    <a:lumMod val="60000"/>
                    <a:lumOff val="40000"/>
                  </a:schemeClr>
                </a:solidFill>
                <a:latin typeface="Times New Roman" pitchFamily="18" charset="0"/>
                <a:cs typeface="Times New Roman" pitchFamily="18" charset="0"/>
              </a:rPr>
              <a:t>Имидж – белгілі бір тұлғаның оның бар болмысын көрсететін бейнесі, яғни жұрттың сіз туралы жинақталған ойы. Имидж – ұлғайтқыш әйнек сияқты, адамның дербес және іскери қасиеттерін қоғамға әлдеқайда жақсы көрсетуге мүмкіндік береді. Соның арқасында күнделікті қарым-қатынасқа ыңғайлылық әкеліп, жұмыс орнында жағымды жағдай жасауға </a:t>
            </a:r>
            <a:r>
              <a:rPr lang="kk-KZ" b="1" dirty="0" smtClean="0">
                <a:solidFill>
                  <a:schemeClr val="tx2">
                    <a:lumMod val="60000"/>
                    <a:lumOff val="40000"/>
                  </a:schemeClr>
                </a:solidFill>
                <a:latin typeface="Times New Roman" pitchFamily="18" charset="0"/>
                <a:cs typeface="Times New Roman" pitchFamily="18" charset="0"/>
              </a:rPr>
              <a:t>болады.</a:t>
            </a:r>
            <a:r>
              <a:rPr lang="kk-KZ" dirty="0"/>
              <a:t> </a:t>
            </a:r>
            <a:endParaRPr lang="kk-KZ" dirty="0" smtClean="0"/>
          </a:p>
          <a:p>
            <a:r>
              <a:rPr lang="kk-KZ" b="1" dirty="0" smtClean="0">
                <a:solidFill>
                  <a:schemeClr val="tx2">
                    <a:lumMod val="60000"/>
                    <a:lumOff val="40000"/>
                  </a:schemeClr>
                </a:solidFill>
              </a:rPr>
              <a:t>Менеджерлік </a:t>
            </a:r>
            <a:r>
              <a:rPr lang="kk-KZ" b="1" dirty="0">
                <a:solidFill>
                  <a:schemeClr val="tx2">
                    <a:lumMod val="60000"/>
                    <a:lumOff val="40000"/>
                  </a:schemeClr>
                </a:solidFill>
              </a:rPr>
              <a:t>қызмет ұйымдастыру мен клиенттермен жұмыс жасайтын адамның жағымды болмауына мүмкіншілік бермейді. Бүгінгі күнде, магнит сияқты тартымды менеджер болу өте қиын, бірақ сондай болуға тырыспайтын адамда одан да көп қиындықтар туындайды. Бұған орыстың «киіміңе қарап, қарсы алып, ақылыңа қарап, шығарып салады» деген мақалы да, мінез-құлқыңыз да, іс-әрекет, қимылыңыз, дүние-мүлкіңіз де – бәрі-бәрі кіреді. Адам бір-бірі туралы ақпараттың 60–80%-ын бейвербалды қарым-қатынас арқылы алады екен. Іскерлік ортада имидж көп нәрсеге әсер етеді, өйткені жағымды имидж адамдардың көңілін тарту мүмкіндігін береді</a:t>
            </a:r>
            <a:r>
              <a:rPr lang="kk-KZ" b="1" dirty="0" smtClean="0">
                <a:solidFill>
                  <a:schemeClr val="tx2">
                    <a:lumMod val="60000"/>
                    <a:lumOff val="40000"/>
                  </a:schemeClr>
                </a:solidFill>
              </a:rPr>
              <a:t>.</a:t>
            </a:r>
          </a:p>
          <a:p>
            <a:r>
              <a:rPr lang="kk-KZ" b="1" dirty="0">
                <a:solidFill>
                  <a:schemeClr val="tx2">
                    <a:lumMod val="60000"/>
                    <a:lumOff val="40000"/>
                  </a:schemeClr>
                </a:solidFill>
                <a:latin typeface="Times New Roman" pitchFamily="18" charset="0"/>
                <a:cs typeface="Times New Roman" pitchFamily="18" charset="0"/>
              </a:rPr>
              <a:t>Ақырғы уақытта имидж қалыптастыруға адамдардың қызуғышылығы артуда</a:t>
            </a:r>
            <a:endParaRPr lang="ru-RU" b="1" dirty="0">
              <a:solidFill>
                <a:schemeClr val="tx2">
                  <a:lumMod val="60000"/>
                  <a:lumOff val="40000"/>
                </a:schemeClr>
              </a:solidFill>
              <a:latin typeface="Times New Roman" pitchFamily="18" charset="0"/>
              <a:cs typeface="Times New Roman" pitchFamily="18" charset="0"/>
            </a:endParaRPr>
          </a:p>
        </p:txBody>
      </p:sp>
      <p:pic>
        <p:nvPicPr>
          <p:cNvPr id="27"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68" name="Picture 44"/>
          <p:cNvPicPr>
            <a:picLocks noChangeAspect="1" noChangeArrowheads="1"/>
          </p:cNvPicPr>
          <p:nvPr/>
        </p:nvPicPr>
        <p:blipFill>
          <a:blip r:embed="rId2"/>
          <a:srcRect/>
          <a:stretch>
            <a:fillRect/>
          </a:stretch>
        </p:blipFill>
        <p:spPr bwMode="auto">
          <a:xfrm>
            <a:off x="0" y="3786190"/>
            <a:ext cx="2970626" cy="2714644"/>
          </a:xfrm>
          <a:prstGeom prst="rect">
            <a:avLst/>
          </a:prstGeom>
          <a:noFill/>
          <a:ln w="9525">
            <a:noFill/>
            <a:miter lim="800000"/>
            <a:headEnd/>
            <a:tailEnd/>
          </a:ln>
          <a:effectLst/>
        </p:spPr>
      </p:pic>
      <p:pic>
        <p:nvPicPr>
          <p:cNvPr id="77869" name="Picture 45"/>
          <p:cNvPicPr>
            <a:picLocks noChangeAspect="1" noChangeArrowheads="1"/>
          </p:cNvPicPr>
          <p:nvPr/>
        </p:nvPicPr>
        <p:blipFill>
          <a:blip r:embed="rId3"/>
          <a:srcRect/>
          <a:stretch>
            <a:fillRect/>
          </a:stretch>
        </p:blipFill>
        <p:spPr bwMode="auto">
          <a:xfrm>
            <a:off x="3000364" y="1584825"/>
            <a:ext cx="2643206" cy="3130059"/>
          </a:xfrm>
          <a:prstGeom prst="rect">
            <a:avLst/>
          </a:prstGeom>
          <a:noFill/>
          <a:ln w="9525">
            <a:noFill/>
            <a:miter lim="800000"/>
            <a:headEnd/>
            <a:tailEnd/>
          </a:ln>
          <a:effectLst/>
        </p:spPr>
      </p:pic>
      <p:pic>
        <p:nvPicPr>
          <p:cNvPr id="77872" name="Picture 48"/>
          <p:cNvPicPr>
            <a:picLocks noChangeAspect="1" noChangeArrowheads="1"/>
          </p:cNvPicPr>
          <p:nvPr/>
        </p:nvPicPr>
        <p:blipFill>
          <a:blip r:embed="rId4"/>
          <a:srcRect/>
          <a:stretch>
            <a:fillRect/>
          </a:stretch>
        </p:blipFill>
        <p:spPr bwMode="auto">
          <a:xfrm>
            <a:off x="0" y="0"/>
            <a:ext cx="3000364" cy="2428868"/>
          </a:xfrm>
          <a:prstGeom prst="rect">
            <a:avLst/>
          </a:prstGeom>
          <a:noFill/>
          <a:ln w="9525">
            <a:noFill/>
            <a:miter lim="800000"/>
            <a:headEnd/>
            <a:tailEnd/>
          </a:ln>
          <a:effectLst/>
        </p:spPr>
      </p:pic>
      <p:pic>
        <p:nvPicPr>
          <p:cNvPr id="77873" name="Picture 49"/>
          <p:cNvPicPr>
            <a:picLocks noChangeAspect="1" noChangeArrowheads="1"/>
          </p:cNvPicPr>
          <p:nvPr/>
        </p:nvPicPr>
        <p:blipFill>
          <a:blip r:embed="rId5"/>
          <a:srcRect/>
          <a:stretch>
            <a:fillRect/>
          </a:stretch>
        </p:blipFill>
        <p:spPr bwMode="auto">
          <a:xfrm>
            <a:off x="5643570" y="0"/>
            <a:ext cx="3500430" cy="2428868"/>
          </a:xfrm>
          <a:prstGeom prst="rect">
            <a:avLst/>
          </a:prstGeom>
          <a:noFill/>
          <a:ln w="9525">
            <a:noFill/>
            <a:miter lim="800000"/>
            <a:headEnd/>
            <a:tailEnd/>
          </a:ln>
          <a:effectLst/>
        </p:spPr>
      </p:pic>
      <p:pic>
        <p:nvPicPr>
          <p:cNvPr id="77874" name="Picture 50"/>
          <p:cNvPicPr>
            <a:picLocks noChangeAspect="1" noChangeArrowheads="1"/>
          </p:cNvPicPr>
          <p:nvPr/>
        </p:nvPicPr>
        <p:blipFill>
          <a:blip r:embed="rId6"/>
          <a:srcRect/>
          <a:stretch>
            <a:fillRect/>
          </a:stretch>
        </p:blipFill>
        <p:spPr bwMode="auto">
          <a:xfrm>
            <a:off x="5657641" y="3714752"/>
            <a:ext cx="3486359" cy="2786082"/>
          </a:xfrm>
          <a:prstGeom prst="rect">
            <a:avLst/>
          </a:prstGeom>
          <a:noFill/>
          <a:ln w="9525">
            <a:noFill/>
            <a:miter lim="800000"/>
            <a:headEnd/>
            <a:tailEnd/>
          </a:ln>
          <a:effectLst/>
        </p:spPr>
      </p:pic>
      <p:pic>
        <p:nvPicPr>
          <p:cNvPr id="55"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7"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Заголовок 94"/>
          <p:cNvSpPr>
            <a:spLocks noGrp="1"/>
          </p:cNvSpPr>
          <p:nvPr>
            <p:ph type="title"/>
          </p:nvPr>
        </p:nvSpPr>
        <p:spPr>
          <a:xfrm>
            <a:off x="0" y="500042"/>
            <a:ext cx="8153400" cy="563563"/>
          </a:xfrm>
        </p:spPr>
        <p:txBody>
          <a:bodyPr/>
          <a:lstStyle/>
          <a:p>
            <a:r>
              <a:rPr lang="kk-KZ" sz="2400" i="1" dirty="0" smtClean="0">
                <a:solidFill>
                  <a:srgbClr val="FF0000"/>
                </a:solidFill>
              </a:rPr>
              <a:t>Іскер адам имиджі</a:t>
            </a:r>
            <a:endParaRPr lang="ru-RU" sz="2400" i="1" dirty="0">
              <a:solidFill>
                <a:srgbClr val="FF0000"/>
              </a:solidFill>
            </a:endParaRPr>
          </a:p>
        </p:txBody>
      </p:sp>
      <p:sp>
        <p:nvSpPr>
          <p:cNvPr id="96" name="TextBox 95"/>
          <p:cNvSpPr txBox="1"/>
          <p:nvPr/>
        </p:nvSpPr>
        <p:spPr>
          <a:xfrm>
            <a:off x="0" y="1142984"/>
            <a:ext cx="9144000" cy="5016758"/>
          </a:xfrm>
          <a:prstGeom prst="rect">
            <a:avLst/>
          </a:prstGeom>
          <a:noFill/>
        </p:spPr>
        <p:txBody>
          <a:bodyPr wrap="square" rtlCol="0">
            <a:spAutoFit/>
          </a:bodyPr>
          <a:lstStyle/>
          <a:p>
            <a:r>
              <a:rPr lang="kk-KZ" sz="2000" i="1" dirty="0">
                <a:solidFill>
                  <a:srgbClr val="FF0000"/>
                </a:solidFill>
                <a:latin typeface="Times New Roman" pitchFamily="18" charset="0"/>
                <a:cs typeface="Times New Roman" pitchFamily="18" charset="0"/>
              </a:rPr>
              <a:t>Іскер адам өзінің сырт көрінісімен: қимыл-қозғалысы, жүріс-тұрысы, киім киісі, дауыс ырғағы, шешендігі, бірнеше тілді білетіндігі, адамгершілігі, байсалдылығы, батылдығы, бейімделгіштігі, еркіндігі, заманауи техниканы меңгергендігі, сонымен қатар тәртіпті және жоспар құра білетіндігімен ерекшеленеді. Іскер адамның қимыл-қозғалысы, жүріс-тұрысы сенімді, салмақты болады. Сасқалақтап, бір отырып, бір тұрып жүгіріп жүрген жан біреуге ұнай қоюы екіталай. Іскер адам дауыс ырғағына, шешен сөйлей білуге мән беру керек. Көбіне құлаққа жағымды қоңыр даусы бар, байыппен сөйлейтін жан өзіне еріксіз назар аудартады</a:t>
            </a:r>
            <a:r>
              <a:rPr lang="kk-KZ" sz="2000" i="1" dirty="0" smtClean="0">
                <a:solidFill>
                  <a:srgbClr val="FF0000"/>
                </a:solidFill>
                <a:latin typeface="Times New Roman" pitchFamily="18" charset="0"/>
                <a:cs typeface="Times New Roman" pitchFamily="18" charset="0"/>
              </a:rPr>
              <a:t>.</a:t>
            </a:r>
          </a:p>
          <a:p>
            <a:r>
              <a:rPr lang="kk-KZ" sz="2000" i="1" dirty="0" smtClean="0">
                <a:solidFill>
                  <a:srgbClr val="FF0000"/>
                </a:solidFill>
                <a:latin typeface="Times New Roman" pitchFamily="18" charset="0"/>
                <a:cs typeface="Times New Roman" pitchFamily="18" charset="0"/>
              </a:rPr>
              <a:t> </a:t>
            </a:r>
            <a:r>
              <a:rPr lang="kk-KZ" sz="2000" i="1" dirty="0">
                <a:solidFill>
                  <a:srgbClr val="FF0000"/>
                </a:solidFill>
                <a:latin typeface="Times New Roman" pitchFamily="18" charset="0"/>
                <a:cs typeface="Times New Roman" pitchFamily="18" charset="0"/>
              </a:rPr>
              <a:t>Іскер адам, тек өз ісінің білгір маманы ғана емес және өзі туралы жақсы пікір қалдыра алатын, клиенттерінің сенімінін тудыра алатын тұлға болуға міндетті. Бизнес – тұрақсыз, тәуекелділікке толы құбылыс. Егер сіз уақытпен қатар келе жатқан тұлға пікірін қалдырғыңыз келетін болса, сіз сол тұлға имиджін жасаңыз. Оған біріншіден сізге имидж туралы білім қажет.Имидж адамның сыртқы келбеті мен ішкі жан дүниесінің үйлесіп, уақыт пен қоғам сұранысына жауап бере алатын адамның психологиялық типі. </a:t>
            </a:r>
            <a:endParaRPr lang="ru-RU" sz="2000" i="1" dirty="0">
              <a:solidFill>
                <a:srgbClr val="FF0000"/>
              </a:solidFill>
              <a:latin typeface="Times New Roman" pitchFamily="18" charset="0"/>
              <a:cs typeface="Times New Roman" pitchFamily="18" charset="0"/>
            </a:endParaRPr>
          </a:p>
        </p:txBody>
      </p:sp>
      <p:pic>
        <p:nvPicPr>
          <p:cNvPr id="98"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2"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8858280" cy="2214554"/>
          </a:xfrm>
        </p:spPr>
        <p:txBody>
          <a:bodyPr/>
          <a:lstStyle/>
          <a:p>
            <a:r>
              <a:rPr lang="kk-KZ" sz="1800" dirty="0">
                <a:solidFill>
                  <a:schemeClr val="accent6">
                    <a:lumMod val="75000"/>
                  </a:schemeClr>
                </a:solidFill>
              </a:rPr>
              <a:t>Әр адам имиджі өзгеше болуы мүмкін, өйткені ол әр адам даму дәрежесінің жемісі. Имидж өзгерісте болатын құбылыс. Нарық сұранысына сай имидж қалыптасады, өзгереді, дамытылады. </a:t>
            </a:r>
            <a:r>
              <a:rPr lang="kk-KZ" sz="1800" dirty="0" smtClean="0">
                <a:solidFill>
                  <a:schemeClr val="accent6">
                    <a:lumMod val="75000"/>
                  </a:schemeClr>
                </a:solidFill>
              </a:rPr>
              <a:t/>
            </a:r>
            <a:br>
              <a:rPr lang="kk-KZ" sz="1800" dirty="0" smtClean="0">
                <a:solidFill>
                  <a:schemeClr val="accent6">
                    <a:lumMod val="75000"/>
                  </a:schemeClr>
                </a:solidFill>
              </a:rPr>
            </a:br>
            <a:r>
              <a:rPr lang="kk-KZ" sz="2000" dirty="0" smtClean="0">
                <a:solidFill>
                  <a:schemeClr val="accent6">
                    <a:lumMod val="75000"/>
                  </a:schemeClr>
                </a:solidFill>
              </a:rPr>
              <a:t/>
            </a:r>
            <a:br>
              <a:rPr lang="kk-KZ" sz="2000" dirty="0" smtClean="0">
                <a:solidFill>
                  <a:schemeClr val="accent6">
                    <a:lumMod val="75000"/>
                  </a:schemeClr>
                </a:solidFill>
              </a:rPr>
            </a:br>
            <a:r>
              <a:rPr lang="kk-KZ" sz="2000" dirty="0" smtClean="0">
                <a:solidFill>
                  <a:schemeClr val="accent6">
                    <a:lumMod val="75000"/>
                  </a:schemeClr>
                </a:solidFill>
              </a:rPr>
              <a:t>Имидж </a:t>
            </a:r>
            <a:r>
              <a:rPr lang="kk-KZ" sz="2000" dirty="0">
                <a:solidFill>
                  <a:schemeClr val="accent6">
                    <a:lumMod val="75000"/>
                  </a:schemeClr>
                </a:solidFill>
              </a:rPr>
              <a:t>4 бағытта дамиды</a:t>
            </a:r>
            <a:r>
              <a:rPr lang="en-US" sz="2000" dirty="0">
                <a:solidFill>
                  <a:srgbClr val="CC3399"/>
                </a:solidFill>
              </a:rPr>
              <a:t/>
            </a:r>
            <a:br>
              <a:rPr lang="en-US" sz="2000" dirty="0">
                <a:solidFill>
                  <a:srgbClr val="CC3399"/>
                </a:solidFill>
              </a:rPr>
            </a:br>
            <a:endParaRPr lang="en-US" sz="2000" dirty="0">
              <a:solidFill>
                <a:srgbClr val="CC3399"/>
              </a:solidFill>
            </a:endParaRPr>
          </a:p>
        </p:txBody>
      </p:sp>
      <p:sp>
        <p:nvSpPr>
          <p:cNvPr id="81923" name="AutoShape 3"/>
          <p:cNvSpPr>
            <a:spLocks noChangeArrowheads="1"/>
          </p:cNvSpPr>
          <p:nvPr/>
        </p:nvSpPr>
        <p:spPr bwMode="auto">
          <a:xfrm>
            <a:off x="6429388" y="3071810"/>
            <a:ext cx="1714512" cy="3357585"/>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81924" name="AutoShape 4"/>
          <p:cNvSpPr>
            <a:spLocks noChangeArrowheads="1"/>
          </p:cNvSpPr>
          <p:nvPr/>
        </p:nvSpPr>
        <p:spPr bwMode="auto">
          <a:xfrm>
            <a:off x="4500562" y="3071810"/>
            <a:ext cx="1714512" cy="3286148"/>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81925" name="AutoShape 5"/>
          <p:cNvSpPr>
            <a:spLocks noChangeArrowheads="1"/>
          </p:cNvSpPr>
          <p:nvPr/>
        </p:nvSpPr>
        <p:spPr bwMode="auto">
          <a:xfrm>
            <a:off x="2773363" y="3071810"/>
            <a:ext cx="1563687" cy="3286147"/>
          </a:xfrm>
          <a:prstGeom prst="roundRect">
            <a:avLst>
              <a:gd name="adj" fmla="val 13745"/>
            </a:avLst>
          </a:prstGeom>
          <a:noFill/>
          <a:ln w="38100">
            <a:solidFill>
              <a:schemeClr val="tx1"/>
            </a:solidFill>
            <a:round/>
            <a:headEnd/>
            <a:tailEnd/>
          </a:ln>
          <a:effectLst/>
        </p:spPr>
        <p:txBody>
          <a:bodyPr wrap="none" anchor="ctr"/>
          <a:lstStyle/>
          <a:p>
            <a:endParaRPr lang="ru-RU"/>
          </a:p>
        </p:txBody>
      </p:sp>
      <p:sp>
        <p:nvSpPr>
          <p:cNvPr id="81926" name="AutoShape 6"/>
          <p:cNvSpPr>
            <a:spLocks noChangeArrowheads="1"/>
          </p:cNvSpPr>
          <p:nvPr/>
        </p:nvSpPr>
        <p:spPr bwMode="auto">
          <a:xfrm>
            <a:off x="1000100" y="3071810"/>
            <a:ext cx="1620838" cy="3357586"/>
          </a:xfrm>
          <a:prstGeom prst="roundRect">
            <a:avLst>
              <a:gd name="adj" fmla="val 13745"/>
            </a:avLst>
          </a:prstGeom>
          <a:noFill/>
          <a:ln w="38100">
            <a:solidFill>
              <a:schemeClr val="tx1"/>
            </a:solidFill>
            <a:round/>
            <a:headEnd/>
            <a:tailEnd/>
          </a:ln>
          <a:effectLst/>
        </p:spPr>
        <p:txBody>
          <a:bodyPr wrap="none" anchor="ctr"/>
          <a:lstStyle/>
          <a:p>
            <a:endParaRPr lang="ru-RU"/>
          </a:p>
        </p:txBody>
      </p:sp>
      <p:grpSp>
        <p:nvGrpSpPr>
          <p:cNvPr id="81927" name="Group 7"/>
          <p:cNvGrpSpPr>
            <a:grpSpLocks/>
          </p:cNvGrpSpPr>
          <p:nvPr/>
        </p:nvGrpSpPr>
        <p:grpSpPr bwMode="auto">
          <a:xfrm>
            <a:off x="1500166" y="2214554"/>
            <a:ext cx="5789038" cy="500066"/>
            <a:chOff x="698" y="1152"/>
            <a:chExt cx="4006" cy="672"/>
          </a:xfrm>
        </p:grpSpPr>
        <p:sp>
          <p:nvSpPr>
            <p:cNvPr id="81928" name="Rectangle 8"/>
            <p:cNvSpPr>
              <a:spLocks noChangeArrowheads="1"/>
            </p:cNvSpPr>
            <p:nvPr/>
          </p:nvSpPr>
          <p:spPr bwMode="gray">
            <a:xfrm rot="3419336">
              <a:off x="677" y="1197"/>
              <a:ext cx="619" cy="578"/>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81929" name="Group 9"/>
            <p:cNvGrpSpPr>
              <a:grpSpLocks/>
            </p:cNvGrpSpPr>
            <p:nvPr/>
          </p:nvGrpSpPr>
          <p:grpSpPr bwMode="auto">
            <a:xfrm>
              <a:off x="1296" y="1296"/>
              <a:ext cx="624" cy="96"/>
              <a:chOff x="2003" y="3439"/>
              <a:chExt cx="468" cy="244"/>
            </a:xfrm>
          </p:grpSpPr>
          <p:sp>
            <p:nvSpPr>
              <p:cNvPr id="81930"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1931"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1932"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1933"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1934"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81935" name="Group 15"/>
            <p:cNvGrpSpPr>
              <a:grpSpLocks/>
            </p:cNvGrpSpPr>
            <p:nvPr/>
          </p:nvGrpSpPr>
          <p:grpSpPr bwMode="auto">
            <a:xfrm>
              <a:off x="2448" y="1296"/>
              <a:ext cx="624" cy="96"/>
              <a:chOff x="2003" y="3439"/>
              <a:chExt cx="468" cy="244"/>
            </a:xfrm>
          </p:grpSpPr>
          <p:sp>
            <p:nvSpPr>
              <p:cNvPr id="81936"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1937"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1938"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1939"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1940" name="Rectangle 20"/>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81941" name="Group 21"/>
            <p:cNvGrpSpPr>
              <a:grpSpLocks/>
            </p:cNvGrpSpPr>
            <p:nvPr/>
          </p:nvGrpSpPr>
          <p:grpSpPr bwMode="auto">
            <a:xfrm>
              <a:off x="3600" y="1296"/>
              <a:ext cx="816" cy="96"/>
              <a:chOff x="2003" y="3439"/>
              <a:chExt cx="468" cy="244"/>
            </a:xfrm>
          </p:grpSpPr>
          <p:sp>
            <p:nvSpPr>
              <p:cNvPr id="81942"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1943"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1944"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1945"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1946"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sp>
        <p:nvSpPr>
          <p:cNvPr id="81947" name="Rectangle 27"/>
          <p:cNvSpPr>
            <a:spLocks noChangeArrowheads="1"/>
          </p:cNvSpPr>
          <p:nvPr/>
        </p:nvSpPr>
        <p:spPr bwMode="gray">
          <a:xfrm>
            <a:off x="1441450" y="2359025"/>
            <a:ext cx="505267" cy="369332"/>
          </a:xfrm>
          <a:prstGeom prst="rect">
            <a:avLst/>
          </a:prstGeom>
          <a:noFill/>
          <a:ln w="9525">
            <a:noFill/>
            <a:miter lim="800000"/>
            <a:headEnd/>
            <a:tailEnd/>
          </a:ln>
          <a:effectLst/>
        </p:spPr>
        <p:txBody>
          <a:bodyPr wrap="none">
            <a:spAutoFit/>
          </a:bodyPr>
          <a:lstStyle/>
          <a:p>
            <a:r>
              <a:rPr lang="kk-KZ" b="1" dirty="0" smtClean="0">
                <a:solidFill>
                  <a:schemeClr val="bg1"/>
                </a:solidFill>
              </a:rPr>
              <a:t>   1</a:t>
            </a:r>
            <a:endParaRPr lang="en-US" b="1" dirty="0">
              <a:solidFill>
                <a:schemeClr val="bg1"/>
              </a:solidFill>
            </a:endParaRPr>
          </a:p>
        </p:txBody>
      </p:sp>
      <p:sp>
        <p:nvSpPr>
          <p:cNvPr id="81948" name="Rectangle 28"/>
          <p:cNvSpPr>
            <a:spLocks noChangeArrowheads="1"/>
          </p:cNvSpPr>
          <p:nvPr/>
        </p:nvSpPr>
        <p:spPr bwMode="gray">
          <a:xfrm>
            <a:off x="3136900" y="2359025"/>
            <a:ext cx="505267" cy="369332"/>
          </a:xfrm>
          <a:prstGeom prst="rect">
            <a:avLst/>
          </a:prstGeom>
          <a:noFill/>
          <a:ln w="9525">
            <a:noFill/>
            <a:miter lim="800000"/>
            <a:headEnd/>
            <a:tailEnd/>
          </a:ln>
          <a:effectLst/>
        </p:spPr>
        <p:txBody>
          <a:bodyPr wrap="none">
            <a:spAutoFit/>
          </a:bodyPr>
          <a:lstStyle/>
          <a:p>
            <a:r>
              <a:rPr lang="kk-KZ" b="1" dirty="0" smtClean="0">
                <a:solidFill>
                  <a:schemeClr val="bg1"/>
                </a:solidFill>
              </a:rPr>
              <a:t>   2</a:t>
            </a:r>
            <a:endParaRPr lang="en-US" b="1" dirty="0">
              <a:solidFill>
                <a:schemeClr val="bg1"/>
              </a:solidFill>
            </a:endParaRPr>
          </a:p>
        </p:txBody>
      </p:sp>
      <p:sp>
        <p:nvSpPr>
          <p:cNvPr id="81949" name="Rectangle 29"/>
          <p:cNvSpPr>
            <a:spLocks noChangeArrowheads="1"/>
          </p:cNvSpPr>
          <p:nvPr/>
        </p:nvSpPr>
        <p:spPr bwMode="gray">
          <a:xfrm>
            <a:off x="4683125" y="2359025"/>
            <a:ext cx="569387" cy="369332"/>
          </a:xfrm>
          <a:prstGeom prst="rect">
            <a:avLst/>
          </a:prstGeom>
          <a:noFill/>
          <a:ln w="9525">
            <a:noFill/>
            <a:miter lim="800000"/>
            <a:headEnd/>
            <a:tailEnd/>
          </a:ln>
          <a:effectLst/>
        </p:spPr>
        <p:txBody>
          <a:bodyPr wrap="none">
            <a:spAutoFit/>
          </a:bodyPr>
          <a:lstStyle/>
          <a:p>
            <a:r>
              <a:rPr lang="kk-KZ" b="1" dirty="0" smtClean="0">
                <a:solidFill>
                  <a:schemeClr val="bg1"/>
                </a:solidFill>
              </a:rPr>
              <a:t>    3</a:t>
            </a:r>
            <a:endParaRPr lang="en-US" b="1" dirty="0">
              <a:solidFill>
                <a:schemeClr val="bg1"/>
              </a:solidFill>
            </a:endParaRPr>
          </a:p>
        </p:txBody>
      </p:sp>
      <p:sp>
        <p:nvSpPr>
          <p:cNvPr id="81950" name="Rectangle 30"/>
          <p:cNvSpPr>
            <a:spLocks noChangeArrowheads="1"/>
          </p:cNvSpPr>
          <p:nvPr/>
        </p:nvSpPr>
        <p:spPr bwMode="gray">
          <a:xfrm>
            <a:off x="6378575" y="2359025"/>
            <a:ext cx="505267" cy="369332"/>
          </a:xfrm>
          <a:prstGeom prst="rect">
            <a:avLst/>
          </a:prstGeom>
          <a:noFill/>
          <a:ln w="9525">
            <a:noFill/>
            <a:miter lim="800000"/>
            <a:headEnd/>
            <a:tailEnd/>
          </a:ln>
          <a:effectLst/>
        </p:spPr>
        <p:txBody>
          <a:bodyPr wrap="none">
            <a:spAutoFit/>
          </a:bodyPr>
          <a:lstStyle/>
          <a:p>
            <a:r>
              <a:rPr lang="kk-KZ" b="1" dirty="0" smtClean="0">
                <a:solidFill>
                  <a:schemeClr val="bg1"/>
                </a:solidFill>
              </a:rPr>
              <a:t>   4</a:t>
            </a:r>
            <a:endParaRPr lang="en-US" b="1" dirty="0">
              <a:solidFill>
                <a:schemeClr val="bg1"/>
              </a:solidFill>
            </a:endParaRPr>
          </a:p>
        </p:txBody>
      </p:sp>
      <p:sp>
        <p:nvSpPr>
          <p:cNvPr id="81951" name="Rectangle 31"/>
          <p:cNvSpPr>
            <a:spLocks noChangeArrowheads="1"/>
          </p:cNvSpPr>
          <p:nvPr/>
        </p:nvSpPr>
        <p:spPr bwMode="auto">
          <a:xfrm>
            <a:off x="1071538" y="3071810"/>
            <a:ext cx="1571636" cy="3570208"/>
          </a:xfrm>
          <a:prstGeom prst="rect">
            <a:avLst/>
          </a:prstGeom>
          <a:noFill/>
          <a:ln w="9525">
            <a:noFill/>
            <a:miter lim="800000"/>
            <a:headEnd/>
            <a:tailEnd/>
          </a:ln>
          <a:effectLst/>
        </p:spPr>
        <p:txBody>
          <a:bodyPr wrap="square">
            <a:spAutoFit/>
          </a:bodyPr>
          <a:lstStyle/>
          <a:p>
            <a:r>
              <a:rPr lang="kk-KZ" sz="1600" dirty="0" smtClean="0"/>
              <a:t>Адам  образы</a:t>
            </a:r>
            <a:r>
              <a:rPr lang="kk-KZ" sz="1600" dirty="0"/>
              <a:t>, яғни ол адамның өзі туралы қалдырған пікірі, тіпті өзінің жоқ болған кезінде де ол кісі туралы ойға келетін пікір немесе эмоциялар</a:t>
            </a:r>
            <a:endParaRPr lang="ru-RU" sz="1600" dirty="0"/>
          </a:p>
          <a:p>
            <a:endParaRPr lang="en-US" b="1" dirty="0"/>
          </a:p>
        </p:txBody>
      </p:sp>
      <p:sp>
        <p:nvSpPr>
          <p:cNvPr id="81952" name="Rectangle 32"/>
          <p:cNvSpPr>
            <a:spLocks noChangeArrowheads="1"/>
          </p:cNvSpPr>
          <p:nvPr/>
        </p:nvSpPr>
        <p:spPr bwMode="auto">
          <a:xfrm>
            <a:off x="2786050" y="3143249"/>
            <a:ext cx="1573213" cy="3139321"/>
          </a:xfrm>
          <a:prstGeom prst="rect">
            <a:avLst/>
          </a:prstGeom>
          <a:noFill/>
          <a:ln w="9525">
            <a:noFill/>
            <a:miter lim="800000"/>
            <a:headEnd/>
            <a:tailEnd/>
          </a:ln>
          <a:effectLst/>
        </p:spPr>
        <p:txBody>
          <a:bodyPr wrap="square">
            <a:spAutoFit/>
          </a:bodyPr>
          <a:lstStyle/>
          <a:p>
            <a:r>
              <a:rPr lang="kk-KZ" dirty="0"/>
              <a:t>Екінші бағыты сырт келбеті: түр келбеті, әдебі, жүріс – тұрысы, сөйлеу мәнері, мимика мен киген киімі. </a:t>
            </a:r>
            <a:endParaRPr lang="ru-RU" dirty="0"/>
          </a:p>
          <a:p>
            <a:endParaRPr lang="en-US" b="1" dirty="0"/>
          </a:p>
        </p:txBody>
      </p:sp>
      <p:sp>
        <p:nvSpPr>
          <p:cNvPr id="81953" name="Rectangle 33"/>
          <p:cNvSpPr>
            <a:spLocks noChangeArrowheads="1"/>
          </p:cNvSpPr>
          <p:nvPr/>
        </p:nvSpPr>
        <p:spPr bwMode="auto">
          <a:xfrm>
            <a:off x="4500562" y="3286124"/>
            <a:ext cx="1857388" cy="2379762"/>
          </a:xfrm>
          <a:prstGeom prst="rect">
            <a:avLst/>
          </a:prstGeom>
          <a:noFill/>
          <a:ln w="9525">
            <a:noFill/>
            <a:miter lim="800000"/>
            <a:headEnd/>
            <a:tailEnd/>
          </a:ln>
          <a:effectLst/>
        </p:spPr>
        <p:txBody>
          <a:bodyPr wrap="square">
            <a:spAutoFit/>
          </a:bodyPr>
          <a:lstStyle/>
          <a:p>
            <a:r>
              <a:rPr lang="kk-KZ" dirty="0" smtClean="0"/>
              <a:t>процессуалды </a:t>
            </a:r>
            <a:r>
              <a:rPr lang="kk-KZ" dirty="0"/>
              <a:t>бағыт, яғни процесс кезіндегі адам белсенділігі, эмоциясы темпераменті. </a:t>
            </a:r>
            <a:endParaRPr lang="ru-RU" dirty="0"/>
          </a:p>
          <a:p>
            <a:endParaRPr lang="en-US" b="1" dirty="0"/>
          </a:p>
        </p:txBody>
      </p:sp>
      <p:sp>
        <p:nvSpPr>
          <p:cNvPr id="81954" name="Rectangle 34"/>
          <p:cNvSpPr>
            <a:spLocks noChangeArrowheads="1"/>
          </p:cNvSpPr>
          <p:nvPr/>
        </p:nvSpPr>
        <p:spPr bwMode="auto">
          <a:xfrm>
            <a:off x="6500826" y="3286124"/>
            <a:ext cx="1571636" cy="2308324"/>
          </a:xfrm>
          <a:prstGeom prst="rect">
            <a:avLst/>
          </a:prstGeom>
          <a:noFill/>
          <a:ln w="9525">
            <a:noFill/>
            <a:miter lim="800000"/>
            <a:headEnd/>
            <a:tailEnd/>
          </a:ln>
          <a:effectLst/>
        </p:spPr>
        <p:txBody>
          <a:bodyPr wrap="square">
            <a:spAutoFit/>
          </a:bodyPr>
          <a:lstStyle/>
          <a:p>
            <a:r>
              <a:rPr lang="kk-KZ" dirty="0"/>
              <a:t>ішкі факторлар: интеллект, ойлау үрдісі, ойлары, мақсаттары жіне эрудициясы</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71472" y="357166"/>
            <a:ext cx="7715304" cy="635001"/>
          </a:xfrm>
        </p:spPr>
        <p:txBody>
          <a:bodyPr/>
          <a:lstStyle/>
          <a:p>
            <a:pPr eaLnBrk="0" hangingPunct="0"/>
            <a:r>
              <a:rPr lang="kk-KZ" sz="2400" dirty="0">
                <a:solidFill>
                  <a:srgbClr val="000000"/>
                </a:solidFill>
              </a:rPr>
              <a:t>Табысқа жету мотивациясы және сәтсіздіктен алыстау</a:t>
            </a:r>
            <a:endParaRPr lang="en-US" sz="2400" dirty="0">
              <a:solidFill>
                <a:srgbClr val="000000"/>
              </a:solidFill>
            </a:endParaRPr>
          </a:p>
        </p:txBody>
      </p:sp>
      <p:pic>
        <p:nvPicPr>
          <p:cNvPr id="67" name="Picture 2" descr="C:\Users\Султан\Desktop\If I Were A Millionaire.jpeg"/>
          <p:cNvPicPr>
            <a:picLocks noChangeAspect="1" noChangeArrowheads="1"/>
          </p:cNvPicPr>
          <p:nvPr/>
        </p:nvPicPr>
        <p:blipFill>
          <a:blip r:embed="rId2"/>
          <a:srcRect/>
          <a:stretch>
            <a:fillRect/>
          </a:stretch>
        </p:blipFill>
        <p:spPr bwMode="auto">
          <a:xfrm>
            <a:off x="214282" y="1500174"/>
            <a:ext cx="8715436" cy="4618274"/>
          </a:xfrm>
          <a:prstGeom prst="rect">
            <a:avLst/>
          </a:prstGeom>
          <a:noFill/>
          <a:ln w="9525">
            <a:noFill/>
            <a:miter lim="800000"/>
            <a:headEnd/>
            <a:tailEnd/>
          </a:ln>
        </p:spPr>
      </p:pic>
      <p:pic>
        <p:nvPicPr>
          <p:cNvPr id="68" name="centralImgId" descr="&amp;Fcy;&amp;ocy;&amp;tcy;&amp;ocy; &amp;Fcy;&amp;ocy;&amp;rcy;&amp;pcy;&amp;ocy;&amp;scy;&amp;tcy; &amp;ocy;&amp;bcy;&amp;rcy;&amp;acy;&amp;zcy;&amp;ocy;&amp;vcy;&amp;acy;&amp;ncy;&amp;icy;&amp;yacy; &amp;icy; &amp;ncy;&amp;acy;&amp;ucy;&amp;kcy;&amp;icy; &amp;Kcy;&amp;acy;&amp;zcy;&amp;acy;&amp;khcy;&amp;scy;&amp;tcy;&amp;acy;&amp;ncy;&amp;acy;"/>
          <p:cNvPicPr/>
          <p:nvPr/>
        </p:nvPicPr>
        <p:blipFill>
          <a:blip r:embed="rId3" cstate="print"/>
          <a:srcRect/>
          <a:stretch>
            <a:fillRect/>
          </a:stretch>
        </p:blipFill>
        <p:spPr bwMode="auto">
          <a:xfrm>
            <a:off x="8215338" y="0"/>
            <a:ext cx="928662" cy="714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222l">
  <a:themeElements>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fontScheme name="01">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 1">
        <a:dk1>
          <a:srgbClr val="003366"/>
        </a:dk1>
        <a:lt1>
          <a:srgbClr val="FFFFFF"/>
        </a:lt1>
        <a:dk2>
          <a:srgbClr val="3C8196"/>
        </a:dk2>
        <a:lt2>
          <a:srgbClr val="B2B2B2"/>
        </a:lt2>
        <a:accent1>
          <a:srgbClr val="2C6AA2"/>
        </a:accent1>
        <a:accent2>
          <a:srgbClr val="77AE26"/>
        </a:accent2>
        <a:accent3>
          <a:srgbClr val="FFFFFF"/>
        </a:accent3>
        <a:accent4>
          <a:srgbClr val="002A56"/>
        </a:accent4>
        <a:accent5>
          <a:srgbClr val="ACB9CE"/>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2">
        <a:dk1>
          <a:srgbClr val="003366"/>
        </a:dk1>
        <a:lt1>
          <a:srgbClr val="FFFFFF"/>
        </a:lt1>
        <a:dk2>
          <a:srgbClr val="2E6272"/>
        </a:dk2>
        <a:lt2>
          <a:srgbClr val="B2B2B2"/>
        </a:lt2>
        <a:accent1>
          <a:srgbClr val="3984C9"/>
        </a:accent1>
        <a:accent2>
          <a:srgbClr val="77AE26"/>
        </a:accent2>
        <a:accent3>
          <a:srgbClr val="FFFFFF"/>
        </a:accent3>
        <a:accent4>
          <a:srgbClr val="002A56"/>
        </a:accent4>
        <a:accent5>
          <a:srgbClr val="AEC2E1"/>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1 3">
        <a:dk1>
          <a:srgbClr val="30311D"/>
        </a:dk1>
        <a:lt1>
          <a:srgbClr val="FFFFFF"/>
        </a:lt1>
        <a:dk2>
          <a:srgbClr val="4A5B1F"/>
        </a:dk2>
        <a:lt2>
          <a:srgbClr val="B2B2B2"/>
        </a:lt2>
        <a:accent1>
          <a:srgbClr val="907242"/>
        </a:accent1>
        <a:accent2>
          <a:srgbClr val="93B75F"/>
        </a:accent2>
        <a:accent3>
          <a:srgbClr val="FFFFFF"/>
        </a:accent3>
        <a:accent4>
          <a:srgbClr val="272817"/>
        </a:accent4>
        <a:accent5>
          <a:srgbClr val="C6BCB0"/>
        </a:accent5>
        <a:accent6>
          <a:srgbClr val="85A655"/>
        </a:accent6>
        <a:hlink>
          <a:srgbClr val="557B97"/>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cdb2004222l</Template>
  <TotalTime>121</TotalTime>
  <Words>935</Words>
  <Application>Microsoft Office PowerPoint</Application>
  <PresentationFormat>Экран (4:3)</PresentationFormat>
  <Paragraphs>69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cdb2004222l</vt:lpstr>
      <vt:lpstr>Жоспар </vt:lpstr>
      <vt:lpstr>Көшбасшы психологиясы.Басқару менеджменті</vt:lpstr>
      <vt:lpstr>Көшбасшылықтың  компоненттері</vt:lpstr>
      <vt:lpstr>       Көшбасшыға тән негізгі белгілер:  · көшбасшы топтың қолдауымен, өз еркімен тағайындалады; · көшбасшының жеке тұлғалық ерекшеліктеріне орай топтың нормалары мен құндылықтары қалыптасады; · көшбасшы топ мүшелерінің мүдделеріне сәйкес жұмыс жасайды.       Басқару – адамдардың кәсіптік қызметі. Басқару – бұл ұжымдағы адамдарға және жекелеген адамдарға, олардың бірлескен (еңбек) жұмыс процесінде мақсатты жүйелі ықпал ету. Ал Басқару менеджменті – басқару қызметінің нақты түрі, оны жүзеге асыру үшін арнайы амалдар мен әдістер, сондай-ақ тиісті ұйымдық жұмыстар қолданылады. Басқару менеджментінде басты нәрсе кез келген адамдық қатынастарға жарайтын баршаға ортақ басқару принциптерін іс жүзінде бөлу, анықтау және қолдану болып табылады.   </vt:lpstr>
      <vt:lpstr>Имидж психологиясыжәне жекебастық сәттілік.Іскер адам имиджі </vt:lpstr>
      <vt:lpstr>Презентация PowerPoint</vt:lpstr>
      <vt:lpstr>Іскер адам имиджі</vt:lpstr>
      <vt:lpstr>Әр адам имиджі өзгеше болуы мүмкін, өйткені ол әр адам даму дәрежесінің жемісі. Имидж өзгерісте болатын құбылыс. Нарық сұранысына сай имидж қалыптасады, өзгереді, дамытылады.   Имидж 4 бағытта дамиды </vt:lpstr>
      <vt:lpstr>Табысқа жету мотивациясы және сәтсіздіктен алыстау</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Логистика 2 курс</dc:title>
  <dc:creator>User</dc:creator>
  <cp:lastModifiedBy>admin</cp:lastModifiedBy>
  <cp:revision>14</cp:revision>
  <dcterms:created xsi:type="dcterms:W3CDTF">2015-12-07T22:25:19Z</dcterms:created>
  <dcterms:modified xsi:type="dcterms:W3CDTF">2017-06-29T06:28:34Z</dcterms:modified>
</cp:coreProperties>
</file>